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260" r:id="rId3"/>
    <p:sldId id="258" r:id="rId4"/>
    <p:sldId id="261" r:id="rId5"/>
    <p:sldId id="263" r:id="rId6"/>
    <p:sldId id="286" r:id="rId7"/>
    <p:sldId id="287" r:id="rId8"/>
    <p:sldId id="285" r:id="rId9"/>
    <p:sldId id="288" r:id="rId10"/>
    <p:sldId id="266" r:id="rId11"/>
    <p:sldId id="267" r:id="rId12"/>
    <p:sldId id="268" r:id="rId13"/>
    <p:sldId id="269" r:id="rId14"/>
    <p:sldId id="289" r:id="rId15"/>
    <p:sldId id="270" r:id="rId16"/>
    <p:sldId id="290" r:id="rId17"/>
    <p:sldId id="273" r:id="rId18"/>
    <p:sldId id="274" r:id="rId19"/>
    <p:sldId id="291" r:id="rId20"/>
    <p:sldId id="280" r:id="rId21"/>
    <p:sldId id="281" r:id="rId22"/>
    <p:sldId id="282" r:id="rId23"/>
    <p:sldId id="278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30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523D-2E63-4E48-9B61-834DF25B79EC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962CC-706E-9A41-96F7-73C67D5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4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480" indent="-28249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970" indent="-2259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1958" indent="-2259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3946" indent="-2259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5934" indent="-22599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7921" indent="-22599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9909" indent="-22599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1897" indent="-22599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3A7CEB-5D6C-DB4B-B201-9984039C0194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962CC-706E-9A41-96F7-73C67D570C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FBA68B0-16D2-594F-AE02-7CB44B5684AD}" type="slidenum">
              <a:rPr lang="en-US" sz="1200">
                <a:latin typeface="Calibri" charset="0"/>
              </a:rPr>
              <a:pPr algn="r"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H-2A workers are covered under workers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compensation regardless of the state law (states vary on their requirements of workers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compensation for agricultural workers). More information about workers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compensation can be found at http://www.farmworkerjustice.org/sites/default/files/Workers%20Comp%20Guide%20FINAL%20%281%29.pdf.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Workers may be confused about the difference between workers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compensation and comprehensive health insurance. 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fld id="{DEC0423A-D644-054E-9773-4FF09A9F5AD9}" type="slidenum">
              <a:rPr lang="en-US">
                <a:latin typeface="Calibri" charset="0"/>
              </a:rPr>
              <a:pPr/>
              <a:t>13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16CC-60A5-4770-A8CC-5B7D8426D4D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1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16CC-60A5-4770-A8CC-5B7D8426D4D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2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72">
              <a:defRPr/>
            </a:pPr>
            <a:r>
              <a:rPr lang="en-US" baseline="0" dirty="0" smtClean="0"/>
              <a:t>A health center in North Carolina enrolled 700 H-2A workers, which required approximately 7000 touches, or about 10 touches per worker, including pre- and post-enrollment.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16CC-60A5-4770-A8CC-5B7D8426D4D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2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1FCC744-E47A-7748-81CF-4A47C3460F8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DE4BFD-A4CE-6B4E-9510-A88391601F3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egtap.info/uploads/library/ENR_FAQ_ResidencyPermanentMove_SEP_5CR_011916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workerjustice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farmworkerjustice.org/sites/default/files/Brief_ACA_H2A_FAQ%202016.pdf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farmworkerjustice.org/content/access-healthcare-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KRpHlZf9-bY&amp;t=70s" TargetMode="External"/><Relationship Id="rId4" Type="http://schemas.openxmlformats.org/officeDocument/2006/relationships/hyperlink" Target="http://www.farmworkerjustice.org/sites/default/files/documents/H-2A%20fact%20sheet%20final.pdf" TargetMode="External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aguild@farmworkerjustic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cert.dolet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Alexis Guild</a:t>
            </a:r>
          </a:p>
          <a:p>
            <a:pPr algn="l"/>
            <a:r>
              <a:rPr lang="en-US" dirty="0" smtClean="0"/>
              <a:t>Senior Health Policy Analyst</a:t>
            </a:r>
          </a:p>
          <a:p>
            <a:pPr algn="l"/>
            <a:r>
              <a:rPr lang="en-US" dirty="0" smtClean="0"/>
              <a:t>Farmworker Justice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H-2A Workers and Eligibility for Health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Georgia" charset="0"/>
              </a:rPr>
              <a:t>Barriers to General Health Care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Workers have limited access to </a:t>
            </a:r>
            <a:r>
              <a:rPr lang="en-US" dirty="0" smtClean="0">
                <a:ea typeface="+mn-ea"/>
                <a:cs typeface="+mn-cs"/>
              </a:rPr>
              <a:t>clinics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More </a:t>
            </a:r>
            <a:r>
              <a:rPr lang="en-US" dirty="0">
                <a:ea typeface="+mn-ea"/>
              </a:rPr>
              <a:t>isolated than general farmworker </a:t>
            </a:r>
            <a:r>
              <a:rPr lang="en-US" dirty="0" smtClean="0">
                <a:ea typeface="+mn-ea"/>
              </a:rPr>
              <a:t>population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Rely on employer for transportation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Workers may be reluctant to go to a doctor or access medical care 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Fear </a:t>
            </a:r>
            <a:r>
              <a:rPr lang="en-US" dirty="0">
                <a:ea typeface="+mn-ea"/>
              </a:rPr>
              <a:t>of employer retaliation (especially for work-related </a:t>
            </a:r>
            <a:r>
              <a:rPr lang="en-US" dirty="0" smtClean="0">
                <a:ea typeface="+mn-ea"/>
              </a:rPr>
              <a:t>injuries)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May not trust health care provider or outreach worker</a:t>
            </a:r>
            <a:endParaRPr lang="en-US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Brush Script MT" pitchFamily="66" charset="0"/>
              <a:buChar char="O"/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Follow-up treatment may be difficult, especially once they leave the U.S.</a:t>
            </a:r>
          </a:p>
          <a:p>
            <a:pPr marL="274320" indent="-274320" eaLnBrk="1" fontAlgn="auto" hangingPunct="1">
              <a:spcAft>
                <a:spcPts val="0"/>
              </a:spcAft>
              <a:buFont typeface="Brush Script MT" pitchFamily="66" charset="0"/>
              <a:buChar char="O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Rights and Responsibilities of H-2A Workers under the ACA</a:t>
            </a:r>
            <a:endParaRPr lang="en-US" dirty="0">
              <a:ea typeface="+mj-ea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334963" y="1527175"/>
            <a:ext cx="8504237" cy="4572000"/>
          </a:xfrm>
        </p:spPr>
        <p:txBody>
          <a:bodyPr>
            <a:normAutofit/>
          </a:bodyPr>
          <a:lstStyle/>
          <a:p>
            <a:r>
              <a:rPr lang="en-US">
                <a:latin typeface="Georgia" charset="0"/>
              </a:rPr>
              <a:t>Eligible for health insurance through the marketplaces</a:t>
            </a:r>
          </a:p>
          <a:p>
            <a:endParaRPr lang="en-US">
              <a:latin typeface="Georgia" charset="0"/>
            </a:endParaRPr>
          </a:p>
          <a:p>
            <a:r>
              <a:rPr lang="en-US">
                <a:latin typeface="Georgia" charset="0"/>
              </a:rPr>
              <a:t>Eligible for financial assistance  and cost-sharing reductions to lower the cost of health insurance</a:t>
            </a:r>
          </a:p>
          <a:p>
            <a:pPr lvl="1"/>
            <a:endParaRPr lang="en-US">
              <a:latin typeface="Georgia" charset="0"/>
            </a:endParaRPr>
          </a:p>
          <a:p>
            <a:r>
              <a:rPr lang="en-US">
                <a:latin typeface="Georgia" charset="0"/>
              </a:rPr>
              <a:t>The </a:t>
            </a:r>
            <a:r>
              <a:rPr lang="ja-JP" altLang="en-US">
                <a:latin typeface="Georgia" charset="0"/>
              </a:rPr>
              <a:t>“</a:t>
            </a:r>
            <a:r>
              <a:rPr lang="en-US">
                <a:latin typeface="Georgia" charset="0"/>
              </a:rPr>
              <a:t>individual mandate</a:t>
            </a:r>
            <a:r>
              <a:rPr lang="ja-JP" altLang="en-US">
                <a:latin typeface="Georgia" charset="0"/>
              </a:rPr>
              <a:t>”</a:t>
            </a:r>
            <a:r>
              <a:rPr lang="en-US">
                <a:latin typeface="Georgia" charset="0"/>
              </a:rPr>
              <a:t> applies! </a:t>
            </a:r>
          </a:p>
          <a:p>
            <a:pPr lvl="1"/>
            <a:r>
              <a:rPr lang="en-US">
                <a:latin typeface="Georgia" charset="0"/>
              </a:rPr>
              <a:t>Must have comprehensive health insurance during their time in the U.S. or will be subject to a tax penalty, unless qualify for an exemption</a:t>
            </a:r>
          </a:p>
        </p:txBody>
      </p:sp>
    </p:spTree>
    <p:extLst>
      <p:ext uri="{BB962C8B-B14F-4D97-AF65-F5344CB8AC3E}">
        <p14:creationId xmlns:p14="http://schemas.microsoft.com/office/powerpoint/2010/main" val="22346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rgbClr val="7B9899"/>
                </a:solidFill>
                <a:latin typeface="Georgia" charset="0"/>
              </a:rPr>
              <a:t>How are H-2A Workers</a:t>
            </a:r>
            <a:r>
              <a:rPr lang="ja-JP" altLang="en-US" sz="2400">
                <a:solidFill>
                  <a:srgbClr val="7B9899"/>
                </a:solidFill>
                <a:latin typeface="Georgia" charset="0"/>
              </a:rPr>
              <a:t>’</a:t>
            </a:r>
            <a:r>
              <a:rPr lang="en-US" sz="2400">
                <a:solidFill>
                  <a:srgbClr val="7B9899"/>
                </a:solidFill>
                <a:latin typeface="Georgia" charset="0"/>
              </a:rPr>
              <a:t> Rights and Responsibilities under the ACA Different from Other Workers?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Georgia" charset="0"/>
              </a:rPr>
              <a:t>Not eligible for Medicaid	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charset="0"/>
              </a:rPr>
              <a:t>H-2A workers are eligible for tax credits below 100% FPL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Georgia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Georgia" charset="0"/>
              </a:rPr>
              <a:t>Only responsible for health insurance coverage during their time in the U.S.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charset="0"/>
              </a:rPr>
              <a:t>Qualify </a:t>
            </a:r>
            <a:r>
              <a:rPr lang="en-US" dirty="0">
                <a:latin typeface="Georgia" charset="0"/>
              </a:rPr>
              <a:t>for </a:t>
            </a:r>
            <a:r>
              <a:rPr lang="ja-JP" altLang="en-US" dirty="0">
                <a:latin typeface="Georgia" charset="0"/>
              </a:rPr>
              <a:t>“</a:t>
            </a:r>
            <a:r>
              <a:rPr lang="en-US" dirty="0">
                <a:latin typeface="Georgia" charset="0"/>
              </a:rPr>
              <a:t>certain noncitizen</a:t>
            </a:r>
            <a:r>
              <a:rPr lang="ja-JP" altLang="en-US" dirty="0">
                <a:latin typeface="Georgia" charset="0"/>
              </a:rPr>
              <a:t>”</a:t>
            </a:r>
            <a:r>
              <a:rPr lang="en-US" dirty="0">
                <a:latin typeface="Georgia" charset="0"/>
              </a:rPr>
              <a:t> exemption (exemption </a:t>
            </a:r>
            <a:r>
              <a:rPr lang="ja-JP" altLang="en-US" dirty="0">
                <a:latin typeface="Georgia" charset="0"/>
              </a:rPr>
              <a:t>“</a:t>
            </a:r>
            <a:r>
              <a:rPr lang="en-US" dirty="0">
                <a:latin typeface="Georgia" charset="0"/>
              </a:rPr>
              <a:t>C</a:t>
            </a:r>
            <a:r>
              <a:rPr lang="ja-JP" altLang="en-US" dirty="0">
                <a:latin typeface="Georgia" charset="0"/>
              </a:rPr>
              <a:t>”</a:t>
            </a:r>
            <a:r>
              <a:rPr lang="en-US" dirty="0">
                <a:latin typeface="Georgia" charset="0"/>
              </a:rPr>
              <a:t>) during the months they are outside of U.S.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7B9899"/>
                </a:solidFill>
                <a:latin typeface="Georgia" charset="0"/>
              </a:rPr>
              <a:t>Note about Workers</a:t>
            </a:r>
            <a:r>
              <a:rPr lang="ja-JP" altLang="en-US">
                <a:solidFill>
                  <a:srgbClr val="7B9899"/>
                </a:solidFill>
                <a:latin typeface="Georgia" charset="0"/>
              </a:rPr>
              <a:t>’</a:t>
            </a:r>
            <a:r>
              <a:rPr lang="en-US">
                <a:solidFill>
                  <a:srgbClr val="7B9899"/>
                </a:solidFill>
                <a:latin typeface="Georgia" charset="0"/>
              </a:rPr>
              <a:t>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r>
              <a:rPr lang="en-US">
                <a:latin typeface="Georgia" charset="0"/>
              </a:rPr>
              <a:t>Workers</a:t>
            </a:r>
            <a:r>
              <a:rPr lang="ja-JP" altLang="en-US">
                <a:latin typeface="Georgia" charset="0"/>
              </a:rPr>
              <a:t>’</a:t>
            </a:r>
            <a:r>
              <a:rPr lang="en-US">
                <a:latin typeface="Georgia" charset="0"/>
              </a:rPr>
              <a:t> compensation </a:t>
            </a:r>
            <a:r>
              <a:rPr lang="en-US" sz="4000" b="1">
                <a:latin typeface="Georgia" charset="0"/>
              </a:rPr>
              <a:t>≠ </a:t>
            </a:r>
            <a:r>
              <a:rPr lang="en-US">
                <a:latin typeface="Georgia" charset="0"/>
              </a:rPr>
              <a:t>Minimum essential coverage</a:t>
            </a:r>
          </a:p>
          <a:p>
            <a:pPr>
              <a:buFont typeface="Wingdings 2" charset="0"/>
              <a:buNone/>
            </a:pPr>
            <a:endParaRPr lang="en-US">
              <a:latin typeface="Georgia" charset="0"/>
            </a:endParaRPr>
          </a:p>
          <a:p>
            <a:pPr>
              <a:buFont typeface="Wingdings 2" charset="0"/>
              <a:buNone/>
            </a:pPr>
            <a:r>
              <a:rPr lang="en-US" i="1">
                <a:latin typeface="Georgia" charset="0"/>
              </a:rPr>
              <a:t>			</a:t>
            </a:r>
          </a:p>
          <a:p>
            <a:pPr>
              <a:buFont typeface="Wingdings 2" charset="0"/>
              <a:buNone/>
            </a:pPr>
            <a:r>
              <a:rPr lang="en-US" i="1">
                <a:latin typeface="Georgia" charset="0"/>
              </a:rPr>
              <a:t>		</a:t>
            </a:r>
          </a:p>
          <a:p>
            <a:pPr>
              <a:buFont typeface="Wingdings 2" charset="0"/>
              <a:buNone/>
            </a:pPr>
            <a:endParaRPr lang="en-US" i="1">
              <a:latin typeface="Georgia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37417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627188" y="3341688"/>
            <a:ext cx="6678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r>
              <a:rPr lang="en-US" sz="2400" i="1" dirty="0"/>
              <a:t>Workers must have comprehensive health insurance, either from their employer or through the </a:t>
            </a:r>
            <a:r>
              <a:rPr lang="en-US" sz="2400" i="1" dirty="0" smtClean="0"/>
              <a:t>marketplace</a:t>
            </a:r>
            <a:r>
              <a:rPr lang="en-US" sz="2400" i="1" dirty="0"/>
              <a:t>, to comply with the individual mandate</a:t>
            </a:r>
          </a:p>
        </p:txBody>
      </p:sp>
    </p:spTree>
    <p:extLst>
      <p:ext uri="{BB962C8B-B14F-4D97-AF65-F5344CB8AC3E}">
        <p14:creationId xmlns:p14="http://schemas.microsoft.com/office/powerpoint/2010/main" val="12416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 (#2)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 H-2A workers eligible for health insurance and financial assistance in the marketplace?</a:t>
            </a:r>
          </a:p>
          <a:p>
            <a:endParaRPr lang="en-US" dirty="0"/>
          </a:p>
          <a:p>
            <a:r>
              <a:rPr lang="en-US" dirty="0" smtClean="0"/>
              <a:t>At what FPL are H-2A workers eligible for APTCs?</a:t>
            </a:r>
          </a:p>
          <a:p>
            <a:endParaRPr lang="en-US" dirty="0"/>
          </a:p>
          <a:p>
            <a:r>
              <a:rPr lang="en-US" dirty="0" smtClean="0"/>
              <a:t>Is workers’ compensation insurance considered minimum essential coverage?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5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B9899"/>
                </a:solidFill>
                <a:latin typeface="Georgia" charset="0"/>
              </a:rPr>
              <a:t>Special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410200" cy="426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300" dirty="0">
                <a:latin typeface="Georgia" charset="0"/>
              </a:rPr>
              <a:t>Many H-2A workers arrive outside of open enrollment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Georgia" charset="0"/>
              </a:rPr>
              <a:t>Eligible for 60-day Special Enrollment Period that starts the day they enter the U.S. </a:t>
            </a:r>
          </a:p>
          <a:p>
            <a:pPr lvl="1">
              <a:lnSpc>
                <a:spcPct val="80000"/>
              </a:lnSpc>
            </a:pPr>
            <a:endParaRPr lang="en-US" sz="1900" dirty="0">
              <a:latin typeface="Georgia" charset="0"/>
            </a:endParaRPr>
          </a:p>
          <a:p>
            <a:pPr>
              <a:lnSpc>
                <a:spcPct val="80000"/>
              </a:lnSpc>
            </a:pPr>
            <a:r>
              <a:rPr lang="en-US" sz="2300" dirty="0">
                <a:latin typeface="Georgia" charset="0"/>
              </a:rPr>
              <a:t>Workers must </a:t>
            </a:r>
            <a:r>
              <a:rPr lang="en-US" sz="2300" dirty="0" err="1">
                <a:latin typeface="Georgia" charset="0"/>
              </a:rPr>
              <a:t>disenroll</a:t>
            </a:r>
            <a:r>
              <a:rPr lang="en-US" sz="2300" dirty="0">
                <a:latin typeface="Georgia" charset="0"/>
              </a:rPr>
              <a:t> from health insurance before leaving the U.S.</a:t>
            </a:r>
          </a:p>
          <a:p>
            <a:pPr>
              <a:lnSpc>
                <a:spcPct val="80000"/>
              </a:lnSpc>
            </a:pPr>
            <a:endParaRPr lang="en-US" sz="2300" dirty="0">
              <a:latin typeface="Georgia" charset="0"/>
            </a:endParaRPr>
          </a:p>
          <a:p>
            <a:pPr>
              <a:lnSpc>
                <a:spcPct val="80000"/>
              </a:lnSpc>
            </a:pPr>
            <a:r>
              <a:rPr lang="en-US" sz="2300" dirty="0">
                <a:latin typeface="Georgia" charset="0"/>
              </a:rPr>
              <a:t>Migrant H-2A workers who work for labor contractors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Georgia" charset="0"/>
              </a:rPr>
              <a:t>Migrant workers qualify for </a:t>
            </a:r>
            <a:r>
              <a:rPr lang="ja-JP" altLang="en-US" sz="1900" dirty="0">
                <a:latin typeface="Georgia" charset="0"/>
              </a:rPr>
              <a:t>“</a:t>
            </a:r>
            <a:r>
              <a:rPr lang="en-US" sz="1900" dirty="0">
                <a:latin typeface="Georgia" charset="0"/>
              </a:rPr>
              <a:t>permanent move</a:t>
            </a:r>
            <a:r>
              <a:rPr lang="ja-JP" altLang="en-US" sz="1900" dirty="0">
                <a:latin typeface="Georgia" charset="0"/>
              </a:rPr>
              <a:t>”</a:t>
            </a:r>
            <a:r>
              <a:rPr lang="en-US" sz="1900" dirty="0">
                <a:latin typeface="Georgia" charset="0"/>
              </a:rPr>
              <a:t> SEP (see </a:t>
            </a:r>
            <a:r>
              <a:rPr lang="en-US" sz="1900" dirty="0">
                <a:latin typeface="Georgia" charset="0"/>
                <a:hlinkClick r:id="rId2"/>
              </a:rPr>
              <a:t>guidance </a:t>
            </a:r>
            <a:r>
              <a:rPr lang="en-US" sz="1900" dirty="0">
                <a:latin typeface="Georgia" charset="0"/>
              </a:rPr>
              <a:t>from CMS</a:t>
            </a:r>
            <a:r>
              <a:rPr lang="en-US" sz="1900" dirty="0" smtClean="0">
                <a:latin typeface="Georgia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>
                <a:latin typeface="Georgia" charset="0"/>
              </a:rPr>
              <a:t>Documentation requirements</a:t>
            </a:r>
            <a:endParaRPr lang="en-US" sz="1900" dirty="0">
              <a:latin typeface="Georgia" charset="0"/>
            </a:endParaRPr>
          </a:p>
          <a:p>
            <a:pPr lvl="1">
              <a:lnSpc>
                <a:spcPct val="80000"/>
              </a:lnSpc>
            </a:pPr>
            <a:endParaRPr lang="en-US" sz="1900" dirty="0">
              <a:latin typeface="Georgia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362200"/>
            <a:ext cx="31210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 - Household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534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Georgia" charset="0"/>
              </a:rPr>
              <a:t>Workers will likely not have utility bills, leases, or other documents related to residence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Georgia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Georgia" charset="0"/>
              </a:rPr>
              <a:t>Workers </a:t>
            </a:r>
            <a:r>
              <a:rPr lang="en-US" sz="2400" dirty="0">
                <a:latin typeface="Georgia" charset="0"/>
              </a:rPr>
              <a:t>from Mexico may be able to claim dependents in </a:t>
            </a:r>
            <a:r>
              <a:rPr lang="en-US" sz="2400" dirty="0" smtClean="0">
                <a:latin typeface="Georgia" charset="0"/>
              </a:rPr>
              <a:t>Mexico as part of their household size on </a:t>
            </a:r>
            <a:r>
              <a:rPr lang="en-US" sz="2400" dirty="0">
                <a:latin typeface="Georgia" charset="0"/>
              </a:rPr>
              <a:t>their </a:t>
            </a:r>
            <a:r>
              <a:rPr lang="en-US" sz="2400" dirty="0" smtClean="0">
                <a:latin typeface="Georgia" charset="0"/>
              </a:rPr>
              <a:t>marketplace application 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eorgia" charset="0"/>
              </a:rPr>
              <a:t>Dependents must </a:t>
            </a:r>
            <a:r>
              <a:rPr lang="en-US" sz="2000" dirty="0">
                <a:latin typeface="Georgia" charset="0"/>
              </a:rPr>
              <a:t>meet IRS </a:t>
            </a:r>
            <a:r>
              <a:rPr lang="en-US" sz="2000" dirty="0" smtClean="0">
                <a:latin typeface="Georgia" charset="0"/>
              </a:rPr>
              <a:t>definitions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latin typeface="Georgia" charset="0"/>
              </a:rPr>
              <a:t>They are NOT eligible for health insurance</a:t>
            </a:r>
            <a:endParaRPr lang="en-US" sz="1600" dirty="0">
              <a:latin typeface="Georgia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eorgia" charset="0"/>
              </a:rPr>
              <a:t>Dependents need </a:t>
            </a:r>
            <a:r>
              <a:rPr lang="en-US" sz="2000" dirty="0" smtClean="0">
                <a:latin typeface="Georgia" charset="0"/>
              </a:rPr>
              <a:t>ITINs (Individual Tax Identification Numbers)</a:t>
            </a:r>
            <a:endParaRPr lang="en-US" sz="2000" dirty="0">
              <a:latin typeface="Georgia" charset="0"/>
            </a:endParaRP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Georgia" charset="0"/>
              </a:rPr>
              <a:t>Mexican </a:t>
            </a:r>
            <a:r>
              <a:rPr lang="en-US" sz="1600" dirty="0" smtClean="0">
                <a:latin typeface="Georgia" charset="0"/>
              </a:rPr>
              <a:t>consulate, legal services </a:t>
            </a:r>
            <a:r>
              <a:rPr lang="en-US" sz="1600" dirty="0">
                <a:latin typeface="Georgia" charset="0"/>
              </a:rPr>
              <a:t>can assist Mexicans with this </a:t>
            </a:r>
            <a:r>
              <a:rPr lang="en-US" sz="1600" dirty="0" smtClean="0">
                <a:latin typeface="Georgia" charset="0"/>
              </a:rPr>
              <a:t>process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Georgia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7B9899"/>
                </a:solidFill>
                <a:latin typeface="Georgia" charset="0"/>
              </a:rPr>
              <a:t>Special Considerations -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434340" indent="-34290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Certain noncitizen exemption</a:t>
            </a:r>
          </a:p>
          <a:p>
            <a:pPr marL="708660" lvl="1" indent="-34290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If worker files taxes as non-resident alien</a:t>
            </a:r>
          </a:p>
          <a:p>
            <a:pPr marL="708660" lvl="1" indent="-34290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H-2A workers can claim this exemption for the months they are not in the U.S.</a:t>
            </a:r>
            <a:endParaRPr lang="en-US" dirty="0">
              <a:ea typeface="+mn-ea"/>
            </a:endParaRPr>
          </a:p>
          <a:p>
            <a:pPr marL="365760" lvl="1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Other exemption H-2A workers may qualify for:</a:t>
            </a:r>
            <a:endParaRPr lang="en-US" dirty="0">
              <a:ea typeface="+mn-ea"/>
            </a:endParaRP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Affordability</a:t>
            </a:r>
            <a:endParaRPr lang="en-US" dirty="0">
              <a:ea typeface="+mn-ea"/>
            </a:endParaRP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Short </a:t>
            </a:r>
            <a:r>
              <a:rPr lang="en-US" dirty="0">
                <a:ea typeface="+mn-ea"/>
              </a:rPr>
              <a:t>Coverage </a:t>
            </a:r>
            <a:r>
              <a:rPr lang="en-US" dirty="0" smtClean="0">
                <a:ea typeface="+mn-ea"/>
              </a:rPr>
              <a:t>Gap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Below </a:t>
            </a:r>
            <a:r>
              <a:rPr lang="en-US" dirty="0">
                <a:ea typeface="+mn-ea"/>
              </a:rPr>
              <a:t>tax filing </a:t>
            </a:r>
            <a:r>
              <a:rPr lang="en-US" dirty="0" smtClean="0">
                <a:ea typeface="+mn-ea"/>
              </a:rPr>
              <a:t>threshold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Hardship</a:t>
            </a:r>
            <a:endParaRPr lang="en-US" dirty="0"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95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sz="3000">
                <a:solidFill>
                  <a:srgbClr val="7B9899"/>
                </a:solidFill>
                <a:latin typeface="Georgia" charset="0"/>
              </a:rPr>
              <a:t>Special Considerations – Employer-provided Health Insurance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Seasonal worker exemption </a:t>
            </a:r>
          </a:p>
          <a:p>
            <a:pPr marL="548640" lvl="1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Large employers whose workforce over the 50 FTE threshold are seasonal workers who work for fewer than 120 days in a calendar year </a:t>
            </a:r>
            <a:r>
              <a:rPr lang="en-US" b="1" u="sng" dirty="0">
                <a:ea typeface="+mn-ea"/>
              </a:rPr>
              <a:t>ARE NOT </a:t>
            </a:r>
            <a:r>
              <a:rPr lang="en-US" dirty="0">
                <a:ea typeface="+mn-ea"/>
              </a:rPr>
              <a:t>included in the employer </a:t>
            </a:r>
            <a:r>
              <a:rPr lang="en-US" dirty="0" smtClean="0">
                <a:ea typeface="+mn-ea"/>
              </a:rPr>
              <a:t>mandate</a:t>
            </a:r>
          </a:p>
          <a:p>
            <a:pPr marL="548640" lvl="1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H-2A workers are counted towards the employer mandate</a:t>
            </a:r>
            <a:endParaRPr lang="en-US" dirty="0">
              <a:ea typeface="+mn-ea"/>
            </a:endParaRPr>
          </a:p>
          <a:p>
            <a:pPr marL="548640" lvl="1" indent="-274320" fontAlgn="auto">
              <a:spcAft>
                <a:spcPts val="0"/>
              </a:spcAft>
              <a:buFont typeface="Wingdings" charset="2"/>
              <a:buChar char="Ø"/>
              <a:defRPr/>
            </a:pPr>
            <a:endParaRPr lang="en-US" dirty="0"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Newly hired seasonal employees vs. non-variable hour employees</a:t>
            </a:r>
          </a:p>
          <a:p>
            <a:pPr marL="548640" lvl="1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Seasonal employees = customary employment is 6 months or less</a:t>
            </a:r>
          </a:p>
          <a:p>
            <a:pPr marL="548640" lvl="1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Employers can use an initial measurement period between 3 and 12 months to determine if the newly-hired employee works on average 30 hours/week</a:t>
            </a:r>
          </a:p>
          <a:p>
            <a:pPr marL="548640" lvl="1" indent="-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Workers declining employer offers of health insurance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34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 (#3)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 H-2A workers eligible for a Special Enrollment Period?</a:t>
            </a:r>
          </a:p>
          <a:p>
            <a:endParaRPr lang="en-US" dirty="0"/>
          </a:p>
          <a:p>
            <a:r>
              <a:rPr lang="en-US" dirty="0" smtClean="0"/>
              <a:t>What are some special considerations when enrolling H-2A workers in health insurance?</a:t>
            </a:r>
          </a:p>
        </p:txBody>
      </p:sp>
    </p:spTree>
    <p:extLst>
      <p:ext uri="{BB962C8B-B14F-4D97-AF65-F5344CB8AC3E}">
        <p14:creationId xmlns:p14="http://schemas.microsoft.com/office/powerpoint/2010/main" val="95690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Farmworker Justice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4286250" cy="3462338"/>
          </a:xfrm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953000" y="2146300"/>
            <a:ext cx="3886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Georgia" charset="0"/>
              </a:rPr>
              <a:t>Farmworker Justice is a nonprofit organization that seeks to empower farmworkers to improve their living and working conditions, immigration status, health, occupational safety, and access to justice</a:t>
            </a:r>
          </a:p>
          <a:p>
            <a:pPr algn="l" eaLnBrk="1" hangingPunct="1"/>
            <a:endParaRPr lang="en-US" sz="1800">
              <a:latin typeface="Georgia" charset="0"/>
            </a:endParaRPr>
          </a:p>
          <a:p>
            <a:pPr eaLnBrk="1" hangingPunct="1"/>
            <a:r>
              <a:rPr lang="en-US" sz="1800">
                <a:latin typeface="Georgia" charset="0"/>
                <a:hlinkClick r:id="rId3"/>
              </a:rPr>
              <a:t>www.farmworkerjustice.org</a:t>
            </a:r>
            <a:endParaRPr lang="en-US" sz="1800">
              <a:latin typeface="Georgia" charset="0"/>
            </a:endParaRPr>
          </a:p>
          <a:p>
            <a:pPr algn="l" eaLnBrk="1" hangingPunct="1"/>
            <a:endParaRPr lang="en-US" sz="18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8" y="1551008"/>
            <a:ext cx="6826068" cy="46211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Lack of knowledge about </a:t>
            </a:r>
            <a:r>
              <a:rPr lang="en-US" dirty="0" smtClean="0"/>
              <a:t>ACA</a:t>
            </a:r>
          </a:p>
          <a:p>
            <a:pPr lvl="1"/>
            <a:r>
              <a:rPr lang="en-US" dirty="0" smtClean="0"/>
              <a:t>Confusion about workers’ compensation vs. comprehensive health insurance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Cannot begin the enrollment process until they arrive in the U.S</a:t>
            </a:r>
            <a:r>
              <a:rPr lang="en-US" dirty="0" smtClean="0"/>
              <a:t>. The majority arrive after the end of open enrollment.</a:t>
            </a:r>
            <a:endParaRPr lang="en-US" dirty="0"/>
          </a:p>
          <a:p>
            <a:pPr lvl="1"/>
            <a:r>
              <a:rPr lang="en-US" dirty="0"/>
              <a:t>Limited number of application assisters and many workers to enroll in a short period of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By the </a:t>
            </a:r>
            <a:r>
              <a:rPr lang="en-US" dirty="0"/>
              <a:t>time they arrive in the </a:t>
            </a:r>
            <a:r>
              <a:rPr lang="en-US" dirty="0" smtClean="0"/>
              <a:t>area where they will work and live, </a:t>
            </a:r>
            <a:r>
              <a:rPr lang="en-US" dirty="0"/>
              <a:t>have fewer than 60 days to enroll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Long working hours with irregular schedules and limited flexibility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Potential data matching issues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492" y="-358815"/>
            <a:ext cx="6965245" cy="120248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Strategies for H-2A Worker Enrollment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85" y="1659038"/>
            <a:ext cx="4495799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Partner with other organizations that work with H-2A workers</a:t>
            </a:r>
          </a:p>
          <a:p>
            <a:pPr lvl="1"/>
            <a:r>
              <a:rPr lang="en-US" dirty="0" smtClean="0"/>
              <a:t>Legal services organizations, community-based organizations, Mexican Consulates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Partner with local growers</a:t>
            </a:r>
          </a:p>
          <a:p>
            <a:pPr lvl="1"/>
            <a:r>
              <a:rPr lang="en-US" dirty="0" smtClean="0"/>
              <a:t>Arrange visits to provide information about the ACA and the role of the assister </a:t>
            </a:r>
          </a:p>
          <a:p>
            <a:pPr lvl="2"/>
            <a:r>
              <a:rPr lang="en-US" dirty="0" smtClean="0"/>
              <a:t>Some assisters have been able to work with growers to arrange transportation to enrollment sites or enrollment events at farms.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rowers may not be aware that H-2A workers have rights and responsibilities under the ACA 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21" y="2069229"/>
            <a:ext cx="3124200" cy="331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6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542" y="-214456"/>
            <a:ext cx="6965245" cy="120248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Strategies for H-2A Worker Enrollment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779" y="1782501"/>
            <a:ext cx="4495799" cy="36038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Ensure sustained on-site in-person assistance</a:t>
            </a:r>
          </a:p>
          <a:p>
            <a:pPr lvl="1"/>
            <a:r>
              <a:rPr lang="en-US" dirty="0" smtClean="0"/>
              <a:t>Assisters should be flexible in scheduling appointments,  providing enrollment assistance at the workers’ homes at nights or on Sundays</a:t>
            </a:r>
          </a:p>
          <a:p>
            <a:pPr lvl="1"/>
            <a:r>
              <a:rPr lang="en-US" dirty="0" smtClean="0"/>
              <a:t>Enrollment requires intensive follow-up with multiple visits pre- and post-enrollment*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17" y="1917859"/>
            <a:ext cx="3124200" cy="331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65993" cy="48183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ACA Guides – </a:t>
            </a:r>
            <a:r>
              <a:rPr lang="en-US" i="1" dirty="0" smtClean="0">
                <a:hlinkClick r:id="rId2"/>
              </a:rPr>
              <a:t>available in Spanish, English, and </a:t>
            </a:r>
            <a:r>
              <a:rPr lang="en-US" i="1" dirty="0">
                <a:hlinkClick r:id="rId2"/>
              </a:rPr>
              <a:t>Haitian Creole </a:t>
            </a:r>
            <a:endParaRPr lang="en-US" i="1" dirty="0" smtClean="0"/>
          </a:p>
          <a:p>
            <a:pPr lvl="1"/>
            <a:r>
              <a:rPr lang="en-US" dirty="0" smtClean="0"/>
              <a:t>H-2A workers </a:t>
            </a:r>
          </a:p>
          <a:p>
            <a:pPr lvl="1"/>
            <a:r>
              <a:rPr lang="en-US" dirty="0" smtClean="0"/>
              <a:t>Employer-provided health insurance</a:t>
            </a:r>
          </a:p>
          <a:p>
            <a:pPr lvl="1"/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Health Insurance Requirement</a:t>
            </a:r>
          </a:p>
          <a:p>
            <a:pPr lvl="1"/>
            <a:endParaRPr lang="en-US" dirty="0"/>
          </a:p>
          <a:p>
            <a:r>
              <a:rPr lang="en-US" dirty="0" smtClean="0">
                <a:hlinkClick r:id="rId3"/>
              </a:rPr>
              <a:t>FAQ: H-2A workers and the ACA 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H-2A Fact </a:t>
            </a:r>
            <a:r>
              <a:rPr lang="en-US" dirty="0" smtClean="0">
                <a:hlinkClick r:id="rId4"/>
              </a:rPr>
              <a:t>Sheet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North Carolina H-2A video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94" y="1441820"/>
            <a:ext cx="18668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30" y="2104690"/>
            <a:ext cx="1769077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58" y="2851520"/>
            <a:ext cx="1766086" cy="25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4" y="3498421"/>
            <a:ext cx="1835543" cy="259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05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076" name="Picture 4" descr="C:\Users\aguild\AppData\Local\Microsoft\Windows\INetCache\IE\ZC5I04DJ\question-mar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33563"/>
            <a:ext cx="5715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96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Alexis Guild</a:t>
            </a:r>
          </a:p>
          <a:p>
            <a:pPr marL="0" indent="0">
              <a:buNone/>
            </a:pPr>
            <a:r>
              <a:rPr lang="en-US" dirty="0" smtClean="0"/>
              <a:t>Senior Health Policy Analyst</a:t>
            </a:r>
          </a:p>
          <a:p>
            <a:pPr marL="0" indent="0">
              <a:buNone/>
            </a:pPr>
            <a:r>
              <a:rPr lang="en-US" dirty="0" smtClean="0"/>
              <a:t>Farmworker Justice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aguild@farmworkerjustice.org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202-372-7422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1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the H-2A program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H-2A Eligibility for Health </a:t>
            </a:r>
            <a:r>
              <a:rPr lang="en-US" dirty="0"/>
              <a:t>I</a:t>
            </a:r>
            <a:r>
              <a:rPr lang="en-US" dirty="0" smtClean="0"/>
              <a:t>nsurance</a:t>
            </a:r>
          </a:p>
          <a:p>
            <a:endParaRPr lang="en-US" dirty="0"/>
          </a:p>
          <a:p>
            <a:r>
              <a:rPr lang="en-US" dirty="0" smtClean="0"/>
              <a:t>Special Considerations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Questions/Resources</a:t>
            </a:r>
          </a:p>
        </p:txBody>
      </p:sp>
    </p:spTree>
    <p:extLst>
      <p:ext uri="{BB962C8B-B14F-4D97-AF65-F5344CB8AC3E}">
        <p14:creationId xmlns:p14="http://schemas.microsoft.com/office/powerpoint/2010/main" val="18594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What is the H-2A Program?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794375" cy="47974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 dirty="0">
                <a:latin typeface="Georgia" charset="0"/>
              </a:rPr>
              <a:t>H-2A workers are in the U.S. on temporary non-immigrant visas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>
                <a:latin typeface="Georgia" charset="0"/>
              </a:rPr>
              <a:t>Visas are tied to employers who sponsored them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>
                <a:latin typeface="Georgia" charset="0"/>
              </a:rPr>
              <a:t>Positions are up to 10 months, certified by the U.S. Dept. of Labor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>
                <a:latin typeface="Georgia" charset="0"/>
              </a:rPr>
              <a:t>Employers must provide a required wage rate, housing, transportation to and from their home country, and workers</a:t>
            </a:r>
            <a:r>
              <a:rPr lang="ja-JP" altLang="en-US" sz="1700" dirty="0">
                <a:latin typeface="Georgia" charset="0"/>
                <a:ea typeface="ＭＳ Ｐ明朝" charset="0"/>
                <a:cs typeface="ＭＳ Ｐ明朝" charset="0"/>
              </a:rPr>
              <a:t>’</a:t>
            </a:r>
            <a:r>
              <a:rPr lang="en-US" altLang="ja-JP" sz="1700" dirty="0">
                <a:latin typeface="Georgia" charset="0"/>
              </a:rPr>
              <a:t> compensation insurance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700" dirty="0">
              <a:latin typeface="Georg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100" dirty="0">
                <a:latin typeface="Georgia" charset="0"/>
              </a:rPr>
              <a:t>The program is growing: In FY 2016, 165,000 were certified, up from 48,000 in FY2005. </a:t>
            </a:r>
            <a:endParaRPr lang="en-US" sz="2100" dirty="0" smtClean="0">
              <a:latin typeface="Georgia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Georgia" charset="0"/>
              </a:rPr>
              <a:t>Top 10 states (in order):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Georgia" charset="0"/>
              </a:rPr>
              <a:t>Florida - 22,828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Georgia" charset="0"/>
              </a:rPr>
              <a:t>North Carolina – 19,786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Georgia" charset="0"/>
              </a:rPr>
              <a:t>Georgia – 17,392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Georgia" charset="0"/>
              </a:rPr>
              <a:t>Washington – 13,689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Georgia" charset="0"/>
              </a:rPr>
              <a:t>California – 11,106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Georgia" charset="0"/>
              </a:rPr>
              <a:t>Louisiana – 8,301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Georgia" charset="0"/>
              </a:rPr>
              <a:t>Kentucky – 6,779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Georgia" charset="0"/>
              </a:rPr>
              <a:t>New York – 5,522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Georgia" charset="0"/>
              </a:rPr>
              <a:t>Arizona – 5,391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Georgia" charset="0"/>
              </a:rPr>
              <a:t>South Carolina – 3,986</a:t>
            </a:r>
          </a:p>
          <a:p>
            <a:pPr marL="274320" lvl="1" indent="0">
              <a:lnSpc>
                <a:spcPct val="80000"/>
              </a:lnSpc>
              <a:buNone/>
            </a:pPr>
            <a:endParaRPr lang="en-US" sz="1200" dirty="0" smtClean="0">
              <a:latin typeface="Georgia" charset="0"/>
            </a:endParaRPr>
          </a:p>
          <a:p>
            <a:pPr marL="274320" lvl="1" indent="0">
              <a:lnSpc>
                <a:spcPct val="80000"/>
              </a:lnSpc>
              <a:buNone/>
            </a:pPr>
            <a:r>
              <a:rPr lang="en-US" sz="1200" dirty="0" smtClean="0">
                <a:latin typeface="Georgia" charset="0"/>
              </a:rPr>
              <a:t>(source: U.S. Department of Labor, Office of Foreign Labor Certification)</a:t>
            </a:r>
            <a:endParaRPr lang="en-US" sz="1200" dirty="0">
              <a:latin typeface="Georgia" charset="0"/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751652"/>
              </p:ext>
            </p:extLst>
          </p:nvPr>
        </p:nvGraphicFramePr>
        <p:xfrm>
          <a:off x="5911635" y="3171411"/>
          <a:ext cx="2930510" cy="25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5" imgW="4444369" imgH="5054022" progId="Excel.Chart.8">
                  <p:embed/>
                </p:oleObj>
              </mc:Choice>
              <mc:Fallback>
                <p:oleObj r:id="rId5" imgW="4444369" imgH="505402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635" y="3171411"/>
                        <a:ext cx="2930510" cy="25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0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Who are H-2A Workers?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Most H-2A workers are young men between 18 and 35 years old. Vast majority are from Mexico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H-2A workers from Central America and Haiti may be on the rise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Rise in H-2A labor contractors</a:t>
            </a:r>
          </a:p>
          <a:p>
            <a:pPr marL="674370" lvl="1" indent="-274320"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H-2A workers –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60557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Employers are required to provide housing to H-2A workers </a:t>
            </a:r>
          </a:p>
          <a:p>
            <a:pPr lvl="1"/>
            <a:r>
              <a:rPr lang="en-US" dirty="0" smtClean="0"/>
              <a:t>H-2A workers tend to be housed separately from other workers</a:t>
            </a:r>
          </a:p>
          <a:p>
            <a:pPr lvl="1"/>
            <a:endParaRPr lang="en-US" dirty="0"/>
          </a:p>
          <a:p>
            <a:r>
              <a:rPr lang="en-US" dirty="0" smtClean="0"/>
              <a:t>Types of H-2A housing:</a:t>
            </a:r>
          </a:p>
          <a:p>
            <a:pPr lvl="1"/>
            <a:r>
              <a:rPr lang="en-US" dirty="0" smtClean="0"/>
              <a:t>Barracks </a:t>
            </a:r>
          </a:p>
          <a:p>
            <a:pPr lvl="1"/>
            <a:r>
              <a:rPr lang="en-US" dirty="0" smtClean="0"/>
              <a:t>Trailers</a:t>
            </a:r>
          </a:p>
          <a:p>
            <a:pPr lvl="1"/>
            <a:r>
              <a:rPr lang="en-US" dirty="0" smtClean="0"/>
              <a:t>Motels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Address and directions to H-2A housing can be found in job order (accessible via DOL website)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98" y="1578825"/>
            <a:ext cx="3041712" cy="202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98" y="3891022"/>
            <a:ext cx="3041712" cy="228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54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H-2A Workers in Your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158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dirty="0"/>
              <a:t>To find out where H-2A worker are in your </a:t>
            </a:r>
            <a:r>
              <a:rPr lang="en-US" sz="2800" dirty="0" smtClean="0"/>
              <a:t>area…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 </a:t>
            </a:r>
            <a:r>
              <a:rPr lang="en-US" sz="2800" dirty="0"/>
              <a:t>to the Dept. of Labor’s </a:t>
            </a:r>
            <a:r>
              <a:rPr lang="en-US" sz="2800" dirty="0" err="1"/>
              <a:t>iCERT</a:t>
            </a:r>
            <a:r>
              <a:rPr lang="en-US" sz="2800" dirty="0"/>
              <a:t> portal - </a:t>
            </a:r>
            <a:r>
              <a:rPr lang="en-US" sz="2800" dirty="0">
                <a:hlinkClick r:id="rId3"/>
              </a:rPr>
              <a:t>https://icert.doleta.gov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Click on your state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Fill o</a:t>
            </a:r>
            <a:r>
              <a:rPr lang="en-US" sz="2800" dirty="0"/>
              <a:t>ut the “Quick Search” on                                                                      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smtClean="0"/>
              <a:t>   </a:t>
            </a:r>
            <a:r>
              <a:rPr lang="en-US" sz="2800" dirty="0"/>
              <a:t>public job </a:t>
            </a:r>
            <a:r>
              <a:rPr lang="en-US" sz="2800" dirty="0" smtClean="0"/>
              <a:t>registry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Click on job order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25" y="2548265"/>
            <a:ext cx="2720051" cy="202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56" y="4117784"/>
            <a:ext cx="3679063" cy="200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708476" y="4178462"/>
            <a:ext cx="312515" cy="2893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96092" y="4748514"/>
            <a:ext cx="509286" cy="109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96092" y="4861366"/>
            <a:ext cx="509285" cy="136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96092" y="5010873"/>
            <a:ext cx="509286" cy="109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80522" y="4861366"/>
            <a:ext cx="1224144" cy="1495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92594" y="5243332"/>
            <a:ext cx="323548" cy="7870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3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063" y="34724"/>
            <a:ext cx="6965245" cy="879676"/>
          </a:xfrm>
        </p:spPr>
        <p:txBody>
          <a:bodyPr/>
          <a:lstStyle/>
          <a:p>
            <a:r>
              <a:rPr lang="en-US" dirty="0" smtClean="0"/>
              <a:t>Sample Job Order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92" y="1670538"/>
            <a:ext cx="3862388" cy="41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842846" y="2743200"/>
            <a:ext cx="1219200" cy="3429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2685" y="4247353"/>
            <a:ext cx="1734495" cy="48161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22594" y="4728963"/>
            <a:ext cx="2070091" cy="67641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78460" y="4551577"/>
            <a:ext cx="775505" cy="51559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 (#1)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employers apply to participate in the H-2A program?</a:t>
            </a:r>
          </a:p>
          <a:p>
            <a:endParaRPr lang="en-US" dirty="0" smtClean="0"/>
          </a:p>
          <a:p>
            <a:r>
              <a:rPr lang="en-US" dirty="0" smtClean="0"/>
              <a:t>Which states receive the most H-2A workers?</a:t>
            </a:r>
          </a:p>
          <a:p>
            <a:endParaRPr lang="en-US" dirty="0"/>
          </a:p>
          <a:p>
            <a:r>
              <a:rPr lang="en-US" dirty="0" smtClean="0"/>
              <a:t>How can you find out where H-2A workers are living in your area?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16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217</TotalTime>
  <Words>1270</Words>
  <Application>Microsoft Office PowerPoint</Application>
  <PresentationFormat>On-screen Show (4:3)</PresentationFormat>
  <Paragraphs>218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Civic</vt:lpstr>
      <vt:lpstr>Microsoft Excel Chart</vt:lpstr>
      <vt:lpstr>H-2A Workers and Eligibility for Health Insurance</vt:lpstr>
      <vt:lpstr>Farmworker Justice</vt:lpstr>
      <vt:lpstr>Agenda</vt:lpstr>
      <vt:lpstr>What is the H-2A Program?</vt:lpstr>
      <vt:lpstr>Who are H-2A Workers?</vt:lpstr>
      <vt:lpstr>Where are H-2A workers – Housing</vt:lpstr>
      <vt:lpstr>Finding H-2A Workers in Your Area</vt:lpstr>
      <vt:lpstr>Sample Job Order</vt:lpstr>
      <vt:lpstr>Test your knowledge (#1)</vt:lpstr>
      <vt:lpstr>Barriers to General Health Care Access</vt:lpstr>
      <vt:lpstr>Rights and Responsibilities of H-2A Workers under the ACA</vt:lpstr>
      <vt:lpstr>How are H-2A Workers’ Rights and Responsibilities under the ACA Different from Other Workers?</vt:lpstr>
      <vt:lpstr>Note about Workers’ Compensation</vt:lpstr>
      <vt:lpstr>Test Your Knowledge (#2)</vt:lpstr>
      <vt:lpstr>Special Considerations</vt:lpstr>
      <vt:lpstr>Special Considerations - Household</vt:lpstr>
      <vt:lpstr>Special Considerations - Exemptions</vt:lpstr>
      <vt:lpstr>Special Considerations – Employer-provided Health Insurance</vt:lpstr>
      <vt:lpstr>Test Your Knowledge (#3)</vt:lpstr>
      <vt:lpstr>Challenges to Enrollment</vt:lpstr>
      <vt:lpstr>Strategies for H-2A Worker Enrollment</vt:lpstr>
      <vt:lpstr>Strategies for H-2A Worker Enrollment</vt:lpstr>
      <vt:lpstr>Resources</vt:lpstr>
      <vt:lpstr>Questions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H-2A workers and eligibility for health insurance</dc:title>
  <dc:creator>Alexis Guild</dc:creator>
  <cp:lastModifiedBy>FJ-L8</cp:lastModifiedBy>
  <cp:revision>21</cp:revision>
  <dcterms:created xsi:type="dcterms:W3CDTF">2017-03-10T20:13:38Z</dcterms:created>
  <dcterms:modified xsi:type="dcterms:W3CDTF">2017-04-04T22:55:45Z</dcterms:modified>
</cp:coreProperties>
</file>