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2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80" r:id="rId15"/>
    <p:sldId id="270" r:id="rId16"/>
    <p:sldId id="271" r:id="rId17"/>
    <p:sldId id="272" r:id="rId18"/>
    <p:sldId id="279" r:id="rId19"/>
    <p:sldId id="274" r:id="rId20"/>
    <p:sldId id="275" r:id="rId21"/>
    <p:sldId id="276" r:id="rId22"/>
    <p:sldId id="277" r:id="rId23"/>
    <p:sldId id="278" r:id="rId24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cugarte" initials="c" lastIdx="12" clrIdx="0"/>
  <p:cmAuthor id="1" name="Alexis" initials="A" lastIdx="1" clrIdx="1"/>
  <p:cmAuthor id="2" name="mreiter" initials="m" lastIdx="1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33" autoAdjust="0"/>
    <p:restoredTop sz="96402" autoAdjust="0"/>
  </p:normalViewPr>
  <p:slideViewPr>
    <p:cSldViewPr snapToGrid="0" snapToObjects="1">
      <p:cViewPr>
        <p:scale>
          <a:sx n="106" d="100"/>
          <a:sy n="106" d="100"/>
        </p:scale>
        <p:origin x="-120" y="-642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19-06-10T09:29:25.693" idx="2">
    <p:pos x="5310" y="0"/>
    <p:text>Can we dipict a family or parents/kids?</p:tex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13452428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5849598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528e78af58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Google Shape;112;g528e78af58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6771920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4f15e9cd1d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Google Shape;117;g4f15e9cd1d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5297793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528e78af58_0_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" name="Google Shape;124;g528e78af58_0_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9397363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4f15e9cd1d_0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" name="Google Shape;129;g4f15e9cd1d_0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2225024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570d66faa1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Google Shape;137;g570d66faa1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indent="0"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570d66faa1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Google Shape;142;g570d66faa1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790786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528e78af58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" name="Google Shape;149;g528e78af58_0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3005096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4f15e9cd1d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" name="Google Shape;154;g4f15e9cd1d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0156316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4f15e9cd1d_0_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" name="Google Shape;167;g4f15e9cd1d_0_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8226631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528e78af58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Google Shape;177;g528e78af58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169888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g50631070ba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Google Shape;60;g50631070ba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3273376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50631070ba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" name="Google Shape;184;g50631070ba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7627601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528e78af58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1" name="Google Shape;191;g528e78af58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0640517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4f15e9cd1d_0_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" name="Google Shape;196;g4f15e9cd1d_0_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555434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g4f15e9cd1d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" name="Google Shape;65;g4f15e9cd1d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34338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528e78af58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Google Shape;72;g528e78af58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459757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g4f15e9cd1d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" name="Google Shape;78;g4f15e9cd1d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315338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528e78af58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Google Shape;87;g528e78af58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255397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4f15e9cd1d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Google Shape;92;g4f15e9cd1d_0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220383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528e78af58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Google Shape;98;g528e78af58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342775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4f15e9cd1d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" name="Google Shape;104;g4f15e9cd1d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835218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comments" Target="../comments/commen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dirty="0" smtClean="0">
                <a:solidFill>
                  <a:srgbClr val="222222"/>
                </a:solidFill>
                <a:highlight>
                  <a:srgbClr val="FFFFFF"/>
                </a:highlight>
              </a:rPr>
              <a:t>¡Juntos Nos Movemos</a:t>
            </a:r>
            <a:r>
              <a:rPr lang="es-ES" dirty="0" smtClean="0"/>
              <a:t>!</a:t>
            </a:r>
            <a:endParaRPr lang="es-ES" dirty="0"/>
          </a:p>
        </p:txBody>
      </p:sp>
      <p:sp>
        <p:nvSpPr>
          <p:cNvPr id="55" name="Google Shape;55;p13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dirty="0" smtClean="0"/>
              <a:t>¡Familias Encontrando el Tiempo para Moverse Juntos y Ser Más Saludables!</a:t>
            </a:r>
            <a:endParaRPr lang="es-ES"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s-ES" dirty="0" smtClean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s-ES" sz="1000"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000" dirty="0" smtClean="0"/>
              <a:t>Una capacitación preparada por Farmworker Justice y National Migrant &amp; Seasonal Head Start Collaboration Office</a:t>
            </a:r>
            <a:endParaRPr lang="es-ES" sz="1000"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s-ES" sz="1000"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600" dirty="0">
                <a:solidFill>
                  <a:srgbClr val="0C0C0C"/>
                </a:solidFill>
                <a:highlight>
                  <a:srgbClr val="FFFFFF"/>
                </a:highlight>
                <a:latin typeface="Times New Roman"/>
                <a:sym typeface="Times New Roman"/>
              </a:rPr>
              <a:t>Esta publicación cuenta con el apoyo de la Administración de Servicios y Recursos de la Salud (HRSA) del Departamento de Salud y Servicios de Salud de los Estados Unidos (HHS) como parte de un total otorgado de $450,000 con 0% financiado con recursos no gubernamentales. Los contenidos son de los autores y no necesariamente representan las ideas oficiales, tampoco están aprobadas por HRSA, HHS, o el gobierno de los Estados Unidos.</a:t>
            </a:r>
            <a:endParaRPr lang="es-ES" sz="600" dirty="0"/>
          </a:p>
        </p:txBody>
      </p:sp>
      <p:pic>
        <p:nvPicPr>
          <p:cNvPr id="56" name="Google Shape;56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43200" y="194450"/>
            <a:ext cx="1727874" cy="146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57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90925" y="352899"/>
            <a:ext cx="1619050" cy="1305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Google Shape;114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13373" y="132674"/>
            <a:ext cx="7317254" cy="48781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2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/>
              <a:t>Intercambio en grupo</a:t>
            </a:r>
          </a:p>
        </p:txBody>
      </p:sp>
      <p:sp>
        <p:nvSpPr>
          <p:cNvPr id="120" name="Google Shape;120;p2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600" dirty="0">
                <a:solidFill>
                  <a:schemeClr val="dk1"/>
                </a:solidFill>
                <a:latin typeface="Calibri"/>
                <a:sym typeface="Calibri"/>
              </a:rPr>
              <a:t>Pregunte a los participantes sobre el ejercicio </a:t>
            </a:r>
            <a:endParaRPr lang="es-ES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indent="-28575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s-ES" sz="1600" dirty="0" smtClean="0">
                <a:solidFill>
                  <a:schemeClr val="dk1"/>
                </a:solidFill>
                <a:latin typeface="Calibri"/>
                <a:sym typeface="Calibri"/>
              </a:rPr>
              <a:t>¿</a:t>
            </a:r>
            <a:r>
              <a:rPr lang="es-ES" sz="1600" dirty="0">
                <a:solidFill>
                  <a:schemeClr val="dk1"/>
                </a:solidFill>
                <a:latin typeface="Calibri"/>
                <a:sym typeface="Calibri"/>
              </a:rPr>
              <a:t>Fue difícil este ejercicio? Si es así, ¿por qué? ¿Qué les gustó de </a:t>
            </a:r>
            <a:r>
              <a:rPr lang="es-ES" sz="1600" dirty="0" smtClean="0">
                <a:solidFill>
                  <a:schemeClr val="dk1"/>
                </a:solidFill>
                <a:latin typeface="Calibri"/>
                <a:sym typeface="Calibri"/>
              </a:rPr>
              <a:t>esta </a:t>
            </a:r>
            <a:r>
              <a:rPr lang="es-ES" sz="1600" dirty="0">
                <a:solidFill>
                  <a:schemeClr val="dk1"/>
                </a:solidFill>
                <a:latin typeface="Calibri"/>
                <a:sym typeface="Calibri"/>
              </a:rPr>
              <a:t>actividad?</a:t>
            </a:r>
            <a:endParaRPr lang="es-ES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indent="-28575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s-ES" sz="1600" dirty="0" smtClean="0">
                <a:solidFill>
                  <a:schemeClr val="dk1"/>
                </a:solidFill>
                <a:latin typeface="Calibri"/>
                <a:sym typeface="Calibri"/>
              </a:rPr>
              <a:t>¿</a:t>
            </a:r>
            <a:r>
              <a:rPr lang="es-ES" sz="1600" dirty="0">
                <a:solidFill>
                  <a:schemeClr val="dk1"/>
                </a:solidFill>
                <a:latin typeface="Calibri"/>
                <a:sym typeface="Calibri"/>
              </a:rPr>
              <a:t>Qué partes de su día fueron las más fáciles de imaginar? ¿Qué momentos son los más tranquilos y que dan más satisfacción? ¿Por qué?</a:t>
            </a:r>
            <a:endParaRPr lang="es-ES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lvl="0" indent="-28575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ES" sz="1600" dirty="0" smtClean="0">
                <a:solidFill>
                  <a:schemeClr val="dk1"/>
                </a:solidFill>
                <a:latin typeface="Calibri"/>
                <a:sym typeface="Calibri"/>
              </a:rPr>
              <a:t>¿</a:t>
            </a:r>
            <a:r>
              <a:rPr lang="es-ES" sz="1600" dirty="0">
                <a:solidFill>
                  <a:schemeClr val="dk1"/>
                </a:solidFill>
                <a:latin typeface="Calibri"/>
                <a:sym typeface="Calibri"/>
              </a:rPr>
              <a:t>Qué parte de su día es la más desafiante? ¿Qué sucede en esos momentos?</a:t>
            </a:r>
            <a:endParaRPr lang="es-ES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lvl="0" indent="-28575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ES" sz="1600" dirty="0" smtClean="0">
                <a:solidFill>
                  <a:schemeClr val="dk1"/>
                </a:solidFill>
                <a:latin typeface="Calibri"/>
                <a:sym typeface="Calibri"/>
              </a:rPr>
              <a:t>¿</a:t>
            </a:r>
            <a:r>
              <a:rPr lang="es-ES" sz="1600" dirty="0">
                <a:solidFill>
                  <a:schemeClr val="dk1"/>
                </a:solidFill>
                <a:latin typeface="Calibri"/>
                <a:sym typeface="Calibri"/>
              </a:rPr>
              <a:t>Puede compartir una historia sobre qué sucede por las mañanas? ¿Cuáles son algunas oportunidades que tiene de realizar actividades antes del trabajo?</a:t>
            </a:r>
            <a:endParaRPr lang="es-ES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lvl="0" indent="-28575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ES" sz="1600" dirty="0" smtClean="0">
                <a:solidFill>
                  <a:schemeClr val="dk1"/>
                </a:solidFill>
                <a:latin typeface="Calibri"/>
                <a:sym typeface="Calibri"/>
              </a:rPr>
              <a:t>¿</a:t>
            </a:r>
            <a:r>
              <a:rPr lang="es-ES" sz="1600" dirty="0">
                <a:solidFill>
                  <a:schemeClr val="dk1"/>
                </a:solidFill>
                <a:latin typeface="Calibri"/>
                <a:sym typeface="Calibri"/>
              </a:rPr>
              <a:t>Cómo puede adecuar su día para realizar ejercicios en sus días libres?</a:t>
            </a:r>
            <a:endParaRPr lang="es-ES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1000"/>
              </a:spcBef>
              <a:spcAft>
                <a:spcPts val="1600"/>
              </a:spcAft>
              <a:buNone/>
            </a:pPr>
            <a:endParaRPr lang="es-ES" dirty="0"/>
          </a:p>
        </p:txBody>
      </p:sp>
      <p:sp>
        <p:nvSpPr>
          <p:cNvPr id="121" name="Google Shape;121;p23"/>
          <p:cNvSpPr txBox="1">
            <a:spLocks noGrp="1"/>
          </p:cNvSpPr>
          <p:nvPr>
            <p:ph type="body" idx="1"/>
          </p:nvPr>
        </p:nvSpPr>
        <p:spPr>
          <a:xfrm>
            <a:off x="59275" y="1209075"/>
            <a:ext cx="8906700" cy="2905500"/>
          </a:xfrm>
          <a:prstGeom prst="rect">
            <a:avLst/>
          </a:prstGeom>
          <a:ln w="19050" cap="flat" cmpd="sng">
            <a:solidFill>
              <a:srgbClr val="000000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s-ES" dirty="0"/>
              <a:t> 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" name="Google Shape;126;p24"/>
          <p:cNvPicPr preferRelativeResize="0"/>
          <p:nvPr/>
        </p:nvPicPr>
        <p:blipFill rotWithShape="1">
          <a:blip r:embed="rId3">
            <a:alphaModFix/>
          </a:blip>
          <a:srcRect l="583" r="583"/>
          <a:stretch/>
        </p:blipFill>
        <p:spPr>
          <a:xfrm>
            <a:off x="812975" y="36126"/>
            <a:ext cx="7518049" cy="50712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2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000" dirty="0"/>
              <a:t>Haga su mapa, parte uno: ¡Lluvia de ideas!</a:t>
            </a:r>
          </a:p>
        </p:txBody>
      </p:sp>
      <p:sp>
        <p:nvSpPr>
          <p:cNvPr id="132" name="Google Shape;132;p25"/>
          <p:cNvSpPr txBox="1">
            <a:spLocks noGrp="1"/>
          </p:cNvSpPr>
          <p:nvPr>
            <p:ph type="body" idx="1"/>
          </p:nvPr>
        </p:nvSpPr>
        <p:spPr>
          <a:xfrm>
            <a:off x="227400" y="1121550"/>
            <a:ext cx="8520600" cy="382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600" dirty="0">
                <a:solidFill>
                  <a:srgbClr val="000000"/>
                </a:solidFill>
                <a:latin typeface="Calibri"/>
                <a:sym typeface="Calibri"/>
              </a:rPr>
              <a:t>Explique que los participantes van a hacer un mapa de su comunidad. Muestre a los padres cómo crear un mapa (tenga </a:t>
            </a:r>
            <a:r>
              <a:rPr lang="es-ES" sz="1600" dirty="0" smtClean="0">
                <a:solidFill>
                  <a:srgbClr val="000000"/>
                </a:solidFill>
                <a:latin typeface="Calibri"/>
                <a:sym typeface="Calibri"/>
              </a:rPr>
              <a:t>preparado un </a:t>
            </a:r>
            <a:r>
              <a:rPr lang="es-ES" sz="1600" dirty="0">
                <a:solidFill>
                  <a:srgbClr val="000000"/>
                </a:solidFill>
                <a:latin typeface="Calibri"/>
                <a:sym typeface="Calibri"/>
              </a:rPr>
              <a:t>ejemplo </a:t>
            </a:r>
            <a:r>
              <a:rPr lang="es-ES" sz="1600" dirty="0" smtClean="0">
                <a:solidFill>
                  <a:srgbClr val="000000"/>
                </a:solidFill>
                <a:latin typeface="Calibri"/>
                <a:sym typeface="Calibri"/>
              </a:rPr>
              <a:t>visual). </a:t>
            </a:r>
            <a:r>
              <a:rPr lang="es-ES" sz="1600" dirty="0">
                <a:solidFill>
                  <a:srgbClr val="000000"/>
                </a:solidFill>
                <a:latin typeface="Calibri"/>
                <a:sym typeface="Calibri"/>
              </a:rPr>
              <a:t>Use una imagen grande de su comunidad o dibuje </a:t>
            </a:r>
            <a:r>
              <a:rPr lang="es-ES" sz="1600" dirty="0" smtClean="0">
                <a:solidFill>
                  <a:srgbClr val="000000"/>
                </a:solidFill>
                <a:latin typeface="Calibri"/>
                <a:sym typeface="Calibri"/>
              </a:rPr>
              <a:t>los bordes de la comunicad para empezar el mapa</a:t>
            </a:r>
            <a:r>
              <a:rPr lang="es-ES" sz="1600" dirty="0">
                <a:solidFill>
                  <a:srgbClr val="000000"/>
                </a:solidFill>
                <a:latin typeface="Calibri"/>
                <a:sym typeface="Calibri"/>
              </a:rPr>
              <a:t>.</a:t>
            </a:r>
            <a:endParaRPr lang="es-ES" sz="16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s-ES" sz="1600" dirty="0" smtClean="0">
                <a:solidFill>
                  <a:srgbClr val="000000"/>
                </a:solidFill>
                <a:latin typeface="Calibri"/>
                <a:sym typeface="Calibri"/>
              </a:rPr>
              <a:t>Escriba las siguientes preguntas y preséntelas al grupo:</a:t>
            </a:r>
            <a:endParaRPr lang="es-ES" sz="16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2900" algn="l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AutoNum type="arabicPeriod"/>
            </a:pPr>
            <a:r>
              <a:rPr lang="es-ES" sz="1600" dirty="0">
                <a:solidFill>
                  <a:srgbClr val="000000"/>
                </a:solidFill>
                <a:latin typeface="Calibri"/>
                <a:sym typeface="Calibri"/>
              </a:rPr>
              <a:t>¿Cuáles son las actividades que usted y su familia disfrutan? ¿A dónde va para hacer estas actividades? ¿Estas actividades cambian durante el año?</a:t>
            </a:r>
            <a:endParaRPr lang="es-ES" sz="16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AutoNum type="arabicPeriod"/>
            </a:pPr>
            <a:r>
              <a:rPr lang="es-ES" sz="1600" dirty="0">
                <a:solidFill>
                  <a:srgbClr val="000000"/>
                </a:solidFill>
                <a:latin typeface="Calibri"/>
                <a:sym typeface="Calibri"/>
              </a:rPr>
              <a:t>¿Por qué es difícil tener un estilo de vida activo? ¿Qué recursos lo harían más fácil? ¿De qué manera los miembros de la comunidad pueden ayudarse y compartir </a:t>
            </a:r>
            <a:r>
              <a:rPr lang="es-ES" sz="1600" dirty="0" smtClean="0">
                <a:solidFill>
                  <a:srgbClr val="000000"/>
                </a:solidFill>
                <a:latin typeface="Calibri"/>
                <a:sym typeface="Calibri"/>
              </a:rPr>
              <a:t>y resolver los retos de ser mas activos?  </a:t>
            </a:r>
            <a:endParaRPr lang="es-ES" sz="16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AutoNum type="arabicPeriod"/>
            </a:pPr>
            <a:r>
              <a:rPr lang="es-ES" sz="1600" dirty="0">
                <a:solidFill>
                  <a:schemeClr val="dk1"/>
                </a:solidFill>
                <a:latin typeface="Calibri"/>
                <a:sym typeface="Calibri"/>
              </a:rPr>
              <a:t>¿Cuáles son las organizaciones en su comunidad que apoyan o brindan asistencia a las familias? </a:t>
            </a:r>
            <a:r>
              <a:rPr lang="es-ES" sz="1600" dirty="0" smtClean="0">
                <a:solidFill>
                  <a:schemeClr val="dk1"/>
                </a:solidFill>
                <a:latin typeface="Calibri"/>
                <a:sym typeface="Calibri"/>
              </a:rPr>
              <a:t> </a:t>
            </a:r>
            <a:r>
              <a:rPr lang="es-ES" sz="1600" dirty="0">
                <a:solidFill>
                  <a:schemeClr val="dk1"/>
                </a:solidFill>
                <a:latin typeface="Calibri"/>
                <a:sym typeface="Calibri"/>
              </a:rPr>
              <a:t>(Instrucciones siguen </a:t>
            </a:r>
            <a:r>
              <a:rPr lang="es-ES" sz="1600" dirty="0" smtClean="0">
                <a:solidFill>
                  <a:schemeClr val="dk1"/>
                </a:solidFill>
                <a:latin typeface="Calibri"/>
                <a:sym typeface="Calibri"/>
              </a:rPr>
              <a:t>en la próxima página)</a:t>
            </a:r>
            <a:endParaRPr lang="es-ES" sz="14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lang="es-ES" dirty="0"/>
          </a:p>
        </p:txBody>
      </p:sp>
      <p:sp>
        <p:nvSpPr>
          <p:cNvPr id="133" name="Google Shape;133;p25"/>
          <p:cNvSpPr txBox="1">
            <a:spLocks noGrp="1"/>
          </p:cNvSpPr>
          <p:nvPr>
            <p:ph type="body" idx="1"/>
          </p:nvPr>
        </p:nvSpPr>
        <p:spPr>
          <a:xfrm>
            <a:off x="227400" y="1158974"/>
            <a:ext cx="8604900" cy="3827400"/>
          </a:xfrm>
          <a:prstGeom prst="rect">
            <a:avLst/>
          </a:prstGeom>
          <a:ln w="19050" cap="flat" cmpd="sng">
            <a:solidFill>
              <a:srgbClr val="000000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0" algn="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s-ES" dirty="0"/>
              <a:t> </a:t>
            </a:r>
          </a:p>
        </p:txBody>
      </p:sp>
      <p:sp>
        <p:nvSpPr>
          <p:cNvPr id="134" name="Google Shape;134;p25"/>
          <p:cNvSpPr txBox="1">
            <a:spLocks noGrp="1"/>
          </p:cNvSpPr>
          <p:nvPr>
            <p:ph type="body" idx="1"/>
          </p:nvPr>
        </p:nvSpPr>
        <p:spPr>
          <a:xfrm>
            <a:off x="5336808" y="154938"/>
            <a:ext cx="3495492" cy="914700"/>
          </a:xfrm>
          <a:prstGeom prst="rect">
            <a:avLst/>
          </a:prstGeom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600" b="1" dirty="0">
                <a:latin typeface="Calibri"/>
                <a:sym typeface="Calibri"/>
              </a:rPr>
              <a:t>Materiales</a:t>
            </a:r>
            <a:endParaRPr lang="es-ES" sz="1600" b="1"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600" dirty="0">
                <a:latin typeface="Calibri"/>
                <a:sym typeface="Calibri"/>
              </a:rPr>
              <a:t>-Marcadores</a:t>
            </a:r>
            <a:endParaRPr lang="es-ES" sz="1600"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600" dirty="0">
                <a:latin typeface="Calibri"/>
                <a:sym typeface="Calibri"/>
              </a:rPr>
              <a:t>-</a:t>
            </a:r>
            <a:r>
              <a:rPr lang="es-ES" sz="1600" dirty="0" smtClean="0">
                <a:latin typeface="Calibri"/>
                <a:sym typeface="Calibri"/>
              </a:rPr>
              <a:t>Papel de rotafolio</a:t>
            </a:r>
            <a:endParaRPr lang="es-ES" dirty="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459" y="807459"/>
            <a:ext cx="3904893" cy="3230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1355" y="807459"/>
            <a:ext cx="3695862" cy="3188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38447" y="4524981"/>
            <a:ext cx="87343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U</a:t>
            </a:r>
            <a:r>
              <a:rPr lang="en-US" dirty="0" err="1" smtClean="0"/>
              <a:t>tiliza</a:t>
            </a:r>
            <a:r>
              <a:rPr lang="en-US" dirty="0" smtClean="0"/>
              <a:t> </a:t>
            </a:r>
            <a:r>
              <a:rPr lang="en-US" dirty="0" err="1" smtClean="0"/>
              <a:t>su</a:t>
            </a:r>
            <a:r>
              <a:rPr lang="en-US" dirty="0" smtClean="0"/>
              <a:t> </a:t>
            </a:r>
            <a:r>
              <a:rPr lang="en-US" dirty="0" err="1" smtClean="0"/>
              <a:t>creatividad</a:t>
            </a:r>
            <a:r>
              <a:rPr lang="en-US" dirty="0" smtClean="0"/>
              <a:t> e </a:t>
            </a:r>
            <a:r>
              <a:rPr lang="en-US" dirty="0" err="1" smtClean="0"/>
              <a:t>imaginación</a:t>
            </a:r>
            <a:r>
              <a:rPr lang="en-US" dirty="0" smtClean="0"/>
              <a:t> para </a:t>
            </a:r>
            <a:r>
              <a:rPr lang="en-US" dirty="0" err="1" smtClean="0"/>
              <a:t>crear</a:t>
            </a:r>
            <a:r>
              <a:rPr lang="en-US" dirty="0" smtClean="0"/>
              <a:t> un </a:t>
            </a:r>
            <a:r>
              <a:rPr lang="en-US" dirty="0" err="1" smtClean="0"/>
              <a:t>mapa</a:t>
            </a:r>
            <a:r>
              <a:rPr lang="en-US" dirty="0" smtClean="0"/>
              <a:t> que </a:t>
            </a:r>
            <a:r>
              <a:rPr lang="en-US" dirty="0" err="1" smtClean="0"/>
              <a:t>mejor</a:t>
            </a:r>
            <a:r>
              <a:rPr lang="en-US" dirty="0" smtClean="0"/>
              <a:t> se </a:t>
            </a:r>
            <a:r>
              <a:rPr lang="en-US" dirty="0" err="1" smtClean="0"/>
              <a:t>refleje</a:t>
            </a:r>
            <a:r>
              <a:rPr lang="en-US" dirty="0" smtClean="0"/>
              <a:t> </a:t>
            </a:r>
            <a:r>
              <a:rPr lang="en-US" dirty="0" err="1" smtClean="0"/>
              <a:t>su</a:t>
            </a:r>
            <a:r>
              <a:rPr lang="en-US" dirty="0" smtClean="0"/>
              <a:t> </a:t>
            </a:r>
            <a:r>
              <a:rPr lang="en-US" dirty="0" err="1" smtClean="0"/>
              <a:t>comunidad</a:t>
            </a:r>
            <a:r>
              <a:rPr lang="en-US" dirty="0" smtClean="0"/>
              <a:t>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38447" y="225141"/>
            <a:ext cx="55814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Ejemplos</a:t>
            </a:r>
            <a:r>
              <a:rPr lang="en-US" dirty="0" smtClean="0"/>
              <a:t> de </a:t>
            </a:r>
            <a:r>
              <a:rPr lang="en-US" dirty="0" err="1" smtClean="0"/>
              <a:t>mapas</a:t>
            </a:r>
            <a:r>
              <a:rPr lang="en-US" dirty="0" smtClean="0"/>
              <a:t> de </a:t>
            </a:r>
            <a:r>
              <a:rPr lang="en-US" dirty="0" err="1" smtClean="0"/>
              <a:t>communidades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83300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27"/>
          <p:cNvSpPr txBox="1">
            <a:spLocks noGrp="1"/>
          </p:cNvSpPr>
          <p:nvPr>
            <p:ph type="title"/>
          </p:nvPr>
        </p:nvSpPr>
        <p:spPr>
          <a:xfrm>
            <a:off x="394738" y="199698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ES" sz="2400" dirty="0"/>
              <a:t>Haga su mapa, </a:t>
            </a:r>
            <a:r>
              <a:rPr lang="es-ES" sz="2400" dirty="0" smtClean="0"/>
              <a:t>segunda parte: </a:t>
            </a:r>
            <a:r>
              <a:rPr lang="es-ES" sz="2400" dirty="0"/>
              <a:t>¡Más lluvia de ideas y dibujos!</a:t>
            </a:r>
          </a:p>
        </p:txBody>
      </p:sp>
      <p:sp>
        <p:nvSpPr>
          <p:cNvPr id="145" name="Google Shape;145;p2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AutoNum type="arabicPeriod"/>
            </a:pPr>
            <a:r>
              <a:rPr lang="es-ES" dirty="0">
                <a:solidFill>
                  <a:schemeClr val="dk1"/>
                </a:solidFill>
                <a:latin typeface="Calibri"/>
                <a:sym typeface="Calibri"/>
              </a:rPr>
              <a:t>¿Hay </a:t>
            </a:r>
            <a:r>
              <a:rPr lang="es-ES" dirty="0" smtClean="0">
                <a:solidFill>
                  <a:schemeClr val="dk1"/>
                </a:solidFill>
                <a:latin typeface="Calibri"/>
                <a:sym typeface="Calibri"/>
              </a:rPr>
              <a:t>fácil </a:t>
            </a:r>
            <a:r>
              <a:rPr lang="es-ES" dirty="0">
                <a:solidFill>
                  <a:schemeClr val="dk1"/>
                </a:solidFill>
                <a:latin typeface="Calibri"/>
                <a:sym typeface="Calibri"/>
              </a:rPr>
              <a:t>acceso a espacios exteriores para los miembros de la comunidad? ¿Qué tipos de actividades al aire libre son posibles en su comunidad? (parques, sendas para caminar, piscinas, </a:t>
            </a:r>
            <a:r>
              <a:rPr lang="es-ES" dirty="0" smtClean="0">
                <a:solidFill>
                  <a:schemeClr val="dk1"/>
                </a:solidFill>
                <a:latin typeface="Calibri"/>
                <a:sym typeface="Calibri"/>
              </a:rPr>
              <a:t>deportes)</a:t>
            </a:r>
            <a:endParaRPr lang="es-ES" dirty="0" smtClean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AutoNum type="arabicPeriod"/>
            </a:pPr>
            <a:r>
              <a:rPr lang="es-ES" dirty="0" smtClean="0">
                <a:solidFill>
                  <a:schemeClr val="dk1"/>
                </a:solidFill>
                <a:latin typeface="Calibri"/>
                <a:sym typeface="Calibri"/>
              </a:rPr>
              <a:t>En su comunidad, ¿hay que viajar para participar en actividades al aire libre? ¿Cuánto tiempo toma?</a:t>
            </a:r>
            <a:endParaRPr lang="es-ES" dirty="0" smtClean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AutoNum type="arabicPeriod"/>
            </a:pPr>
            <a:r>
              <a:rPr lang="es-ES" dirty="0" smtClean="0">
                <a:solidFill>
                  <a:schemeClr val="dk1"/>
                </a:solidFill>
                <a:latin typeface="Calibri"/>
                <a:sym typeface="Calibri"/>
              </a:rPr>
              <a:t>¿</a:t>
            </a:r>
            <a:r>
              <a:rPr lang="es-ES" dirty="0">
                <a:solidFill>
                  <a:schemeClr val="dk1"/>
                </a:solidFill>
                <a:latin typeface="Calibri"/>
                <a:sym typeface="Calibri"/>
              </a:rPr>
              <a:t>Hay </a:t>
            </a:r>
            <a:r>
              <a:rPr lang="es-ES" dirty="0" smtClean="0">
                <a:solidFill>
                  <a:schemeClr val="dk1"/>
                </a:solidFill>
                <a:latin typeface="Calibri"/>
                <a:sym typeface="Calibri"/>
              </a:rPr>
              <a:t>organizaciones o </a:t>
            </a:r>
            <a:r>
              <a:rPr lang="es-ES" dirty="0">
                <a:solidFill>
                  <a:schemeClr val="dk1"/>
                </a:solidFill>
                <a:latin typeface="Calibri"/>
                <a:sym typeface="Calibri"/>
              </a:rPr>
              <a:t>programas </a:t>
            </a:r>
            <a:r>
              <a:rPr lang="es-ES" dirty="0" smtClean="0">
                <a:solidFill>
                  <a:schemeClr val="dk1"/>
                </a:solidFill>
                <a:latin typeface="Calibri"/>
                <a:sym typeface="Calibri"/>
              </a:rPr>
              <a:t>escolares que brinden </a:t>
            </a:r>
            <a:r>
              <a:rPr lang="es-ES" dirty="0">
                <a:solidFill>
                  <a:schemeClr val="dk1"/>
                </a:solidFill>
                <a:latin typeface="Calibri"/>
                <a:sym typeface="Calibri"/>
              </a:rPr>
              <a:t>oportunidades para que los niños o adultos participen en </a:t>
            </a:r>
            <a:r>
              <a:rPr lang="es-ES" dirty="0" smtClean="0">
                <a:solidFill>
                  <a:schemeClr val="dk1"/>
                </a:solidFill>
                <a:latin typeface="Calibri"/>
                <a:sym typeface="Calibri"/>
              </a:rPr>
              <a:t>actividades al aire libre o ejercicios</a:t>
            </a:r>
            <a:r>
              <a:rPr lang="es-ES" dirty="0">
                <a:solidFill>
                  <a:schemeClr val="dk1"/>
                </a:solidFill>
                <a:latin typeface="Calibri"/>
                <a:sym typeface="Calibri"/>
              </a:rPr>
              <a:t>? ¿Cuáles son estas oportunidades y dónde se ofrecen? </a:t>
            </a:r>
            <a:endParaRPr lang="es-ES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AutoNum type="arabicPeriod"/>
            </a:pPr>
            <a:r>
              <a:rPr lang="es-ES" dirty="0">
                <a:solidFill>
                  <a:schemeClr val="dk1"/>
                </a:solidFill>
                <a:latin typeface="Calibri"/>
                <a:sym typeface="Calibri"/>
              </a:rPr>
              <a:t>¿Qué recursos faltan en su comunidad? ¿Hay otros pueblos/ciudades que </a:t>
            </a:r>
            <a:r>
              <a:rPr lang="es-ES" dirty="0" smtClean="0">
                <a:solidFill>
                  <a:schemeClr val="dk1"/>
                </a:solidFill>
                <a:latin typeface="Calibri"/>
                <a:sym typeface="Calibri"/>
              </a:rPr>
              <a:t>ofrezcan </a:t>
            </a:r>
            <a:r>
              <a:rPr lang="es-ES" dirty="0">
                <a:solidFill>
                  <a:schemeClr val="dk1"/>
                </a:solidFill>
                <a:latin typeface="Calibri"/>
                <a:sym typeface="Calibri"/>
              </a:rPr>
              <a:t>estos recursos? </a:t>
            </a:r>
            <a:r>
              <a:rPr lang="es-ES" dirty="0" smtClean="0">
                <a:solidFill>
                  <a:schemeClr val="dk1"/>
                </a:solidFill>
                <a:latin typeface="Calibri"/>
                <a:sym typeface="Calibri"/>
              </a:rPr>
              <a:t>¿Usted tiene acceso a ellos? De ser así, ¿cuánto tiempo toma en llegar al sitio?</a:t>
            </a:r>
            <a:endParaRPr lang="es-ES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lang="es-ES" dirty="0"/>
          </a:p>
        </p:txBody>
      </p:sp>
      <p:sp>
        <p:nvSpPr>
          <p:cNvPr id="146" name="Google Shape;146;p27"/>
          <p:cNvSpPr txBox="1">
            <a:spLocks noGrp="1"/>
          </p:cNvSpPr>
          <p:nvPr>
            <p:ph type="body" idx="1"/>
          </p:nvPr>
        </p:nvSpPr>
        <p:spPr>
          <a:xfrm>
            <a:off x="311700" y="1172119"/>
            <a:ext cx="8604900" cy="3668822"/>
          </a:xfrm>
          <a:prstGeom prst="rect">
            <a:avLst/>
          </a:prstGeom>
          <a:ln w="19050" cap="flat" cmpd="sng">
            <a:solidFill>
              <a:srgbClr val="000000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s-ES" dirty="0" smtClean="0"/>
              <a:t> </a:t>
            </a:r>
            <a:endParaRPr lang="es-ES" dirty="0">
              <a:solidFill>
                <a:schemeClr val="dk1"/>
              </a:solidFill>
              <a:latin typeface="Calibri"/>
              <a:ea typeface="Calibri"/>
              <a:cs typeface="Calibri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Google Shape;151;p2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24787" y="73613"/>
            <a:ext cx="7494426" cy="49962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29"/>
          <p:cNvSpPr txBox="1">
            <a:spLocks noGrp="1"/>
          </p:cNvSpPr>
          <p:nvPr>
            <p:ph type="body" idx="1"/>
          </p:nvPr>
        </p:nvSpPr>
        <p:spPr>
          <a:xfrm>
            <a:off x="88362" y="1089381"/>
            <a:ext cx="9033550" cy="387291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dirty="0">
                <a:solidFill>
                  <a:schemeClr val="dk1"/>
                </a:solidFill>
                <a:latin typeface="Calibri"/>
                <a:sym typeface="Calibri"/>
              </a:rPr>
              <a:t>Actividad: </a:t>
            </a:r>
            <a:r>
              <a:rPr lang="es-ES" dirty="0" smtClean="0">
                <a:solidFill>
                  <a:schemeClr val="dk1"/>
                </a:solidFill>
                <a:latin typeface="Calibri"/>
                <a:sym typeface="Calibri"/>
              </a:rPr>
              <a:t>El </a:t>
            </a:r>
            <a:r>
              <a:rPr lang="es-ES" dirty="0">
                <a:solidFill>
                  <a:schemeClr val="dk1"/>
                </a:solidFill>
                <a:latin typeface="Calibri"/>
                <a:sym typeface="Calibri"/>
              </a:rPr>
              <a:t>facilitador </a:t>
            </a:r>
            <a:r>
              <a:rPr lang="es-ES" dirty="0" smtClean="0">
                <a:solidFill>
                  <a:schemeClr val="dk1"/>
                </a:solidFill>
                <a:latin typeface="Calibri"/>
                <a:sym typeface="Calibri"/>
              </a:rPr>
              <a:t>tirará la pelota a un participante y a la vez hará las siguientes preguntas que están relacionadas con la actividad anterior del mapa. La persona que </a:t>
            </a:r>
            <a:r>
              <a:rPr lang="es-ES" dirty="0" smtClean="0">
                <a:solidFill>
                  <a:schemeClr val="tx1"/>
                </a:solidFill>
                <a:latin typeface="Calibri"/>
                <a:sym typeface="Calibri"/>
              </a:rPr>
              <a:t>recibe la pelota </a:t>
            </a:r>
            <a:r>
              <a:rPr lang="es-ES" dirty="0" smtClean="0">
                <a:solidFill>
                  <a:schemeClr val="dk1"/>
                </a:solidFill>
                <a:latin typeface="Calibri"/>
                <a:sym typeface="Calibri"/>
              </a:rPr>
              <a:t>debe </a:t>
            </a:r>
            <a:r>
              <a:rPr lang="es-ES" dirty="0">
                <a:solidFill>
                  <a:schemeClr val="dk1"/>
                </a:solidFill>
                <a:latin typeface="Calibri"/>
                <a:sym typeface="Calibri"/>
              </a:rPr>
              <a:t>gritar la respuesta </a:t>
            </a:r>
            <a:r>
              <a:rPr lang="es-ES" dirty="0" smtClean="0">
                <a:solidFill>
                  <a:schemeClr val="dk1"/>
                </a:solidFill>
                <a:latin typeface="Calibri"/>
                <a:sym typeface="Calibri"/>
              </a:rPr>
              <a:t>y tirársela a otro participante el cual responderá a la pregunta y así sucesivamente hasta que todos los participantes hayan tenido oportunidad de participar. De la misma forma continúe con el resto de preguntas. Nota: Si esto va tomar mucho tiempo por la cantidad de participantes, haga el proceso con 3 o 4 personas. </a:t>
            </a:r>
            <a:endParaRPr lang="es-ES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s-ES" dirty="0">
                <a:solidFill>
                  <a:srgbClr val="000000"/>
                </a:solidFill>
                <a:latin typeface="Calibri"/>
                <a:sym typeface="Calibri"/>
              </a:rPr>
              <a:t>Preguntas: </a:t>
            </a:r>
            <a:endParaRPr lang="es-ES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2900" algn="l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AutoNum type="arabicPeriod"/>
            </a:pPr>
            <a:r>
              <a:rPr lang="es-ES" dirty="0">
                <a:solidFill>
                  <a:srgbClr val="000000"/>
                </a:solidFill>
                <a:latin typeface="Calibri"/>
                <a:sym typeface="Calibri"/>
              </a:rPr>
              <a:t>¿Qué lo sorprendió al dibujar el mapa</a:t>
            </a:r>
            <a:r>
              <a:rPr lang="es-ES" dirty="0" smtClean="0">
                <a:solidFill>
                  <a:srgbClr val="000000"/>
                </a:solidFill>
                <a:latin typeface="Calibri"/>
                <a:sym typeface="Calibri"/>
              </a:rPr>
              <a:t>?</a:t>
            </a:r>
            <a:endParaRPr lang="es-ES" dirty="0" smtClea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AutoNum type="arabicPeriod"/>
            </a:pPr>
            <a:r>
              <a:rPr lang="es-ES" dirty="0" smtClean="0">
                <a:solidFill>
                  <a:srgbClr val="000000"/>
                </a:solidFill>
                <a:latin typeface="Calibri"/>
                <a:sym typeface="Calibri"/>
              </a:rPr>
              <a:t>¿Qué lugares no ha visitado desde hace tiempo?</a:t>
            </a:r>
            <a:endParaRPr lang="es-ES" dirty="0" smtClea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AutoNum type="arabicPeriod"/>
            </a:pPr>
            <a:r>
              <a:rPr lang="es-ES" dirty="0" smtClean="0">
                <a:solidFill>
                  <a:srgbClr val="000000"/>
                </a:solidFill>
                <a:latin typeface="Calibri"/>
                <a:sym typeface="Calibri"/>
              </a:rPr>
              <a:t>¿</a:t>
            </a:r>
            <a:r>
              <a:rPr lang="es-ES" dirty="0">
                <a:solidFill>
                  <a:srgbClr val="000000"/>
                </a:solidFill>
                <a:latin typeface="Calibri"/>
                <a:sym typeface="Calibri"/>
              </a:rPr>
              <a:t>Qué lugares o elementos en el mapa quiere usar más en el futuro</a:t>
            </a:r>
            <a:r>
              <a:rPr lang="es-ES" dirty="0" smtClean="0">
                <a:solidFill>
                  <a:srgbClr val="000000"/>
                </a:solidFill>
                <a:latin typeface="Calibri"/>
                <a:sym typeface="Calibri"/>
              </a:rPr>
              <a:t>?</a:t>
            </a: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lang="es-ES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6" name="Google Shape;156;p29"/>
          <p:cNvSpPr txBox="1">
            <a:spLocks noGrp="1"/>
          </p:cNvSpPr>
          <p:nvPr>
            <p:ph type="title"/>
          </p:nvPr>
        </p:nvSpPr>
        <p:spPr>
          <a:xfrm>
            <a:off x="262850" y="231793"/>
            <a:ext cx="8520600" cy="70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400" dirty="0"/>
              <a:t>Juego de palomitas de maíz</a:t>
            </a:r>
          </a:p>
        </p:txBody>
      </p:sp>
      <p:sp>
        <p:nvSpPr>
          <p:cNvPr id="158" name="Google Shape;158;p29"/>
          <p:cNvSpPr txBox="1">
            <a:spLocks noGrp="1"/>
          </p:cNvSpPr>
          <p:nvPr>
            <p:ph type="body" idx="1"/>
          </p:nvPr>
        </p:nvSpPr>
        <p:spPr>
          <a:xfrm>
            <a:off x="88362" y="1089382"/>
            <a:ext cx="8981517" cy="3872911"/>
          </a:xfrm>
          <a:prstGeom prst="rect">
            <a:avLst/>
          </a:prstGeom>
          <a:ln w="19050" cap="flat" cmpd="sng">
            <a:solidFill>
              <a:srgbClr val="000000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0" algn="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s-ES" sz="1600" dirty="0" smtClean="0"/>
              <a:t>                           </a:t>
            </a:r>
            <a:endParaRPr lang="es-ES" sz="1600" dirty="0"/>
          </a:p>
        </p:txBody>
      </p:sp>
      <p:sp>
        <p:nvSpPr>
          <p:cNvPr id="159" name="Google Shape;159;p29"/>
          <p:cNvSpPr txBox="1">
            <a:spLocks noGrp="1"/>
          </p:cNvSpPr>
          <p:nvPr>
            <p:ph type="body" idx="1"/>
          </p:nvPr>
        </p:nvSpPr>
        <p:spPr>
          <a:xfrm>
            <a:off x="4981650" y="223934"/>
            <a:ext cx="3915300" cy="789077"/>
          </a:xfrm>
          <a:prstGeom prst="rect">
            <a:avLst/>
          </a:prstGeom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400" b="1" dirty="0">
                <a:latin typeface="Calibri"/>
                <a:sym typeface="Calibri"/>
              </a:rPr>
              <a:t>Materiales</a:t>
            </a:r>
            <a:endParaRPr lang="es-ES" sz="1400" b="1"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400" dirty="0">
                <a:latin typeface="Calibri"/>
                <a:sym typeface="Calibri"/>
              </a:rPr>
              <a:t>-Música (de su teléfono, radio, etc.)</a:t>
            </a:r>
            <a:endParaRPr lang="es-ES" sz="1400"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400" dirty="0">
                <a:latin typeface="Calibri"/>
                <a:sym typeface="Calibri"/>
              </a:rPr>
              <a:t>-Pelota de papel o inflable</a:t>
            </a:r>
            <a:endParaRPr lang="es-ES" sz="1400" dirty="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1700" y="328484"/>
            <a:ext cx="8520600" cy="572700"/>
          </a:xfrm>
        </p:spPr>
        <p:txBody>
          <a:bodyPr/>
          <a:lstStyle/>
          <a:p>
            <a:r>
              <a:rPr lang="en" dirty="0" smtClean="0"/>
              <a:t>Hoja de trabajo </a:t>
            </a:r>
            <a:r>
              <a:rPr lang="en" i="1" dirty="0" smtClean="0"/>
              <a:t>Mi Semana</a:t>
            </a:r>
            <a:endParaRPr lang="en-US" dirty="0"/>
          </a:p>
        </p:txBody>
      </p:sp>
      <p:pic>
        <p:nvPicPr>
          <p:cNvPr id="4" name="Picture 3"/>
          <p:cNvPicPr/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4000"/>
                    </a14:imgEffect>
                  </a14:imgLayer>
                </a14:imgProps>
              </a:ext>
            </a:extLst>
          </a:blip>
          <a:srcRect l="13085" t="16355" r="12416" b="16794"/>
          <a:stretch/>
        </p:blipFill>
        <p:spPr bwMode="auto">
          <a:xfrm>
            <a:off x="1981200" y="1147483"/>
            <a:ext cx="5181600" cy="35052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Google Shape;146;p27"/>
          <p:cNvSpPr txBox="1">
            <a:spLocks noGrp="1"/>
          </p:cNvSpPr>
          <p:nvPr>
            <p:ph type="body" idx="1"/>
          </p:nvPr>
        </p:nvSpPr>
        <p:spPr>
          <a:xfrm>
            <a:off x="269550" y="1017725"/>
            <a:ext cx="8604900" cy="3827400"/>
          </a:xfrm>
          <a:prstGeom prst="rect">
            <a:avLst/>
          </a:prstGeom>
          <a:ln w="19050" cap="flat" cmpd="sng">
            <a:solidFill>
              <a:srgbClr val="000000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dirty="0"/>
              <a:t>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2083993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31"/>
          <p:cNvSpPr txBox="1">
            <a:spLocks noGrp="1"/>
          </p:cNvSpPr>
          <p:nvPr>
            <p:ph type="title"/>
          </p:nvPr>
        </p:nvSpPr>
        <p:spPr>
          <a:xfrm>
            <a:off x="275350" y="9717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 dirty="0"/>
              <a:t>Creación de un plan de actividades</a:t>
            </a:r>
          </a:p>
        </p:txBody>
      </p:sp>
      <p:sp>
        <p:nvSpPr>
          <p:cNvPr id="171" name="Google Shape;171;p31"/>
          <p:cNvSpPr txBox="1">
            <a:spLocks noGrp="1"/>
          </p:cNvSpPr>
          <p:nvPr>
            <p:ph type="body" idx="1"/>
          </p:nvPr>
        </p:nvSpPr>
        <p:spPr>
          <a:xfrm>
            <a:off x="582706" y="1244707"/>
            <a:ext cx="8399929" cy="3938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9845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AutoNum type="arabicPeriod"/>
            </a:pPr>
            <a:r>
              <a:rPr lang="es-ES" sz="1300" dirty="0" smtClean="0">
                <a:solidFill>
                  <a:schemeClr val="dk1"/>
                </a:solidFill>
                <a:latin typeface="Calibri"/>
                <a:sym typeface="Calibri"/>
              </a:rPr>
              <a:t>Divida a los </a:t>
            </a:r>
            <a:r>
              <a:rPr lang="es-ES" sz="1300" dirty="0">
                <a:solidFill>
                  <a:schemeClr val="dk1"/>
                </a:solidFill>
                <a:latin typeface="Calibri"/>
                <a:sym typeface="Calibri"/>
              </a:rPr>
              <a:t>participantes </a:t>
            </a:r>
            <a:r>
              <a:rPr lang="es-ES" sz="1300" dirty="0" smtClean="0">
                <a:solidFill>
                  <a:schemeClr val="dk1"/>
                </a:solidFill>
                <a:latin typeface="Calibri"/>
                <a:sym typeface="Calibri"/>
              </a:rPr>
              <a:t>en grupos pequeños (no mas de 3-4 personas por grupo) y pídales que conversen  </a:t>
            </a:r>
            <a:r>
              <a:rPr lang="es-ES" sz="1300" dirty="0">
                <a:solidFill>
                  <a:schemeClr val="dk1"/>
                </a:solidFill>
                <a:latin typeface="Calibri"/>
                <a:sym typeface="Calibri"/>
              </a:rPr>
              <a:t>sobre sus actividades típicas </a:t>
            </a:r>
            <a:r>
              <a:rPr lang="es-ES" sz="1300" dirty="0" smtClean="0">
                <a:solidFill>
                  <a:schemeClr val="dk1"/>
                </a:solidFill>
                <a:latin typeface="Calibri"/>
                <a:sym typeface="Calibri"/>
              </a:rPr>
              <a:t>que hacen después del trabajo y las de sus hijos después de  la escuela. Anote en la hoja (papel de rotafolio) algunas de las ideas de los grupos y con los participantes marque aquellas que incorporan </a:t>
            </a:r>
            <a:r>
              <a:rPr lang="es-ES" sz="1300" dirty="0">
                <a:solidFill>
                  <a:schemeClr val="dk1"/>
                </a:solidFill>
                <a:latin typeface="Calibri"/>
                <a:sym typeface="Calibri"/>
              </a:rPr>
              <a:t>movimientos y ejercicios. </a:t>
            </a:r>
            <a:endParaRPr lang="es-ES" sz="13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29845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AutoNum type="arabicPeriod"/>
            </a:pPr>
            <a:r>
              <a:rPr lang="es-ES" sz="1300" dirty="0">
                <a:solidFill>
                  <a:schemeClr val="dk1"/>
                </a:solidFill>
                <a:latin typeface="Calibri"/>
                <a:sym typeface="Calibri"/>
              </a:rPr>
              <a:t>Pregunte a los participantes:</a:t>
            </a:r>
            <a:endParaRPr lang="es-ES" sz="13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lvl="1" indent="-29845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AutoNum type="alphaLcPeriod"/>
            </a:pPr>
            <a:r>
              <a:rPr lang="es-ES" sz="1300" dirty="0">
                <a:solidFill>
                  <a:schemeClr val="tx1"/>
                </a:solidFill>
                <a:latin typeface="Calibri"/>
                <a:sym typeface="Calibri"/>
              </a:rPr>
              <a:t>¿Cuáles son los tres cambios que le gustaría hacer en la rutina de tardecita/luego del horario escolar de su familia? </a:t>
            </a:r>
            <a:endParaRPr lang="es-ES" sz="1300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lvl="1" indent="-29845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AutoNum type="alphaLcPeriod"/>
            </a:pPr>
            <a:r>
              <a:rPr lang="es-ES" sz="1300" dirty="0">
                <a:solidFill>
                  <a:schemeClr val="tx1"/>
                </a:solidFill>
                <a:latin typeface="Calibri"/>
                <a:sym typeface="Calibri"/>
              </a:rPr>
              <a:t>¿Cuáles son algunos de los desafíos que enfrentaría al hacer estos cambios?</a:t>
            </a:r>
            <a:endParaRPr lang="es-ES" sz="1300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lvl="1" indent="-29845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AutoNum type="alphaLcPeriod"/>
            </a:pPr>
            <a:r>
              <a:rPr lang="es-ES" sz="1300" dirty="0">
                <a:solidFill>
                  <a:schemeClr val="tx1"/>
                </a:solidFill>
                <a:latin typeface="Calibri"/>
                <a:sym typeface="Calibri"/>
              </a:rPr>
              <a:t>¿Qué ayuda necesitará para tener éxito al implementar estos cambios?</a:t>
            </a:r>
            <a:endParaRPr lang="es-ES" sz="1300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29845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AutoNum type="arabicPeriod"/>
            </a:pPr>
            <a:r>
              <a:rPr lang="es-ES" sz="1300" dirty="0">
                <a:solidFill>
                  <a:schemeClr val="tx1"/>
                </a:solidFill>
                <a:latin typeface="Calibri"/>
                <a:sym typeface="Calibri"/>
              </a:rPr>
              <a:t>A. Haga un círculo a las partes del día en donde no hay </a:t>
            </a:r>
            <a:r>
              <a:rPr lang="es-ES" sz="1300" dirty="0" smtClean="0">
                <a:solidFill>
                  <a:schemeClr val="tx1"/>
                </a:solidFill>
                <a:latin typeface="Calibri"/>
                <a:sym typeface="Calibri"/>
              </a:rPr>
              <a:t>actividades.</a:t>
            </a:r>
            <a:endParaRPr lang="es-ES" sz="1300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s-ES" sz="1300" dirty="0">
                <a:solidFill>
                  <a:schemeClr val="tx1"/>
                </a:solidFill>
                <a:latin typeface="Calibri"/>
                <a:sym typeface="Calibri"/>
              </a:rPr>
              <a:t>B. Pregunte a los participantes qué tipos de actividades podrían hacer durante estas brechas de </a:t>
            </a:r>
            <a:r>
              <a:rPr lang="es-ES" sz="1300" dirty="0" smtClean="0">
                <a:solidFill>
                  <a:schemeClr val="tx1"/>
                </a:solidFill>
                <a:latin typeface="Calibri"/>
                <a:sym typeface="Calibri"/>
              </a:rPr>
              <a:t>tiempo.</a:t>
            </a:r>
            <a:endParaRPr lang="es-ES" sz="1300" dirty="0"/>
          </a:p>
          <a:p>
            <a:pPr marL="45720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s-ES" sz="13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C. Entregue a los participantes la hoja de trabajo “Mi Semana” y explique cómo pueden usar este recurso en casa.</a:t>
            </a:r>
            <a:endParaRPr lang="es-ES" sz="13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3" name="Google Shape;173;p31"/>
          <p:cNvSpPr txBox="1">
            <a:spLocks noGrp="1"/>
          </p:cNvSpPr>
          <p:nvPr>
            <p:ph type="body" idx="1"/>
          </p:nvPr>
        </p:nvSpPr>
        <p:spPr>
          <a:xfrm>
            <a:off x="672353" y="1335741"/>
            <a:ext cx="8393386" cy="3523130"/>
          </a:xfrm>
          <a:prstGeom prst="rect">
            <a:avLst/>
          </a:prstGeom>
          <a:ln w="19050" cap="flat" cmpd="sng">
            <a:solidFill>
              <a:schemeClr val="accent2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0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s-ES" dirty="0"/>
              <a:t> </a:t>
            </a:r>
          </a:p>
        </p:txBody>
      </p:sp>
      <p:sp>
        <p:nvSpPr>
          <p:cNvPr id="174" name="Google Shape;174;p31"/>
          <p:cNvSpPr txBox="1">
            <a:spLocks noGrp="1"/>
          </p:cNvSpPr>
          <p:nvPr>
            <p:ph type="body" idx="1"/>
          </p:nvPr>
        </p:nvSpPr>
        <p:spPr>
          <a:xfrm>
            <a:off x="4352875" y="41625"/>
            <a:ext cx="4712864" cy="1163100"/>
          </a:xfrm>
          <a:prstGeom prst="rect">
            <a:avLst/>
          </a:prstGeom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400" b="1" dirty="0">
                <a:latin typeface="Calibri"/>
                <a:sym typeface="Calibri"/>
              </a:rPr>
              <a:t>Materiales</a:t>
            </a:r>
            <a:endParaRPr lang="es-ES" sz="1400" b="1"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400" dirty="0">
                <a:latin typeface="Calibri"/>
                <a:sym typeface="Calibri"/>
              </a:rPr>
              <a:t>-Hoja de trabajo «Mi semana» para </a:t>
            </a:r>
            <a:r>
              <a:rPr lang="es-ES" sz="1400">
                <a:latin typeface="Calibri"/>
                <a:sym typeface="Calibri"/>
              </a:rPr>
              <a:t>cada </a:t>
            </a:r>
            <a:r>
              <a:rPr lang="es-ES" sz="1400" smtClean="0">
                <a:latin typeface="Calibri"/>
                <a:sym typeface="Calibri"/>
              </a:rPr>
              <a:t>participante u </a:t>
            </a:r>
            <a:r>
              <a:rPr lang="es-ES" sz="1400" dirty="0">
                <a:latin typeface="Calibri"/>
                <a:sym typeface="Calibri"/>
              </a:rPr>
              <a:t>hojas grandes de papel</a:t>
            </a:r>
            <a:endParaRPr lang="es-ES" sz="1400"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400" dirty="0">
                <a:latin typeface="Calibri"/>
                <a:sym typeface="Calibri"/>
              </a:rPr>
              <a:t>-</a:t>
            </a:r>
            <a:r>
              <a:rPr lang="es-ES" sz="1400" dirty="0" smtClean="0">
                <a:latin typeface="Calibri"/>
                <a:sym typeface="Calibri"/>
              </a:rPr>
              <a:t>Marcadores</a:t>
            </a:r>
            <a:endParaRPr lang="es-ES" sz="1400" dirty="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Google Shape;62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4391" y="1"/>
            <a:ext cx="7715219" cy="51434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3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" name="Google Shape;180;p3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181" name="Google Shape;181;p32"/>
          <p:cNvPicPr preferRelativeResize="0"/>
          <p:nvPr/>
        </p:nvPicPr>
        <p:blipFill rotWithShape="1">
          <a:blip r:embed="rId3">
            <a:alphaModFix/>
          </a:blip>
          <a:srcRect t="7812" b="7820"/>
          <a:stretch/>
        </p:blipFill>
        <p:spPr>
          <a:xfrm>
            <a:off x="-180113" y="-101311"/>
            <a:ext cx="9504227" cy="53461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3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dirty="0"/>
              <a:t>Reflexión en grupo</a:t>
            </a:r>
          </a:p>
        </p:txBody>
      </p:sp>
      <p:sp>
        <p:nvSpPr>
          <p:cNvPr id="187" name="Google Shape;187;p3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AutoNum type="arabicPeriod"/>
            </a:pPr>
            <a:r>
              <a:rPr lang="es-ES" dirty="0">
                <a:solidFill>
                  <a:schemeClr val="dk1"/>
                </a:solidFill>
                <a:latin typeface="Calibri"/>
                <a:sym typeface="Calibri"/>
              </a:rPr>
              <a:t>Una vez que los participantes hayan creado sus nuevos planes, pídales que </a:t>
            </a:r>
            <a:r>
              <a:rPr lang="es-ES" dirty="0" smtClean="0">
                <a:solidFill>
                  <a:schemeClr val="dk1"/>
                </a:solidFill>
                <a:latin typeface="Calibri"/>
                <a:sym typeface="Calibri"/>
              </a:rPr>
              <a:t>se vuelvan a reunir todos en un solo grupo.</a:t>
            </a:r>
            <a:endParaRPr lang="es-ES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AutoNum type="arabicPeriod"/>
            </a:pPr>
            <a:r>
              <a:rPr lang="es-ES" dirty="0">
                <a:solidFill>
                  <a:schemeClr val="dk1"/>
                </a:solidFill>
                <a:latin typeface="Calibri"/>
                <a:sym typeface="Calibri"/>
              </a:rPr>
              <a:t>Haga </a:t>
            </a:r>
            <a:r>
              <a:rPr lang="es-ES" dirty="0" smtClean="0">
                <a:solidFill>
                  <a:schemeClr val="dk1"/>
                </a:solidFill>
                <a:latin typeface="Calibri"/>
                <a:sym typeface="Calibri"/>
              </a:rPr>
              <a:t>las </a:t>
            </a:r>
            <a:r>
              <a:rPr lang="es-ES" dirty="0">
                <a:solidFill>
                  <a:schemeClr val="dk1"/>
                </a:solidFill>
                <a:latin typeface="Calibri"/>
                <a:sym typeface="Calibri"/>
              </a:rPr>
              <a:t>siguientes </a:t>
            </a:r>
            <a:r>
              <a:rPr lang="es-ES" dirty="0" smtClean="0">
                <a:solidFill>
                  <a:schemeClr val="dk1"/>
                </a:solidFill>
                <a:latin typeface="Calibri"/>
                <a:sym typeface="Calibri"/>
              </a:rPr>
              <a:t>preguntas </a:t>
            </a:r>
            <a:r>
              <a:rPr lang="es-ES" dirty="0">
                <a:solidFill>
                  <a:schemeClr val="dk1"/>
                </a:solidFill>
                <a:latin typeface="Calibri"/>
                <a:sym typeface="Calibri"/>
              </a:rPr>
              <a:t>y </a:t>
            </a:r>
            <a:r>
              <a:rPr lang="es-ES" dirty="0" smtClean="0">
                <a:solidFill>
                  <a:schemeClr val="dk1"/>
                </a:solidFill>
                <a:latin typeface="Calibri"/>
                <a:sym typeface="Calibri"/>
              </a:rPr>
              <a:t>anote en un papel de rotafolio las ideas principales que salen del grupo:</a:t>
            </a:r>
            <a:endParaRPr lang="es-ES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lvl="1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AutoNum type="alphaLcPeriod"/>
            </a:pPr>
            <a:r>
              <a:rPr lang="es-ES" sz="1800" dirty="0">
                <a:solidFill>
                  <a:schemeClr val="dk1"/>
                </a:solidFill>
                <a:latin typeface="Calibri"/>
                <a:sym typeface="Calibri"/>
              </a:rPr>
              <a:t>¿Por qué es difícil </a:t>
            </a:r>
            <a:r>
              <a:rPr lang="es-ES" sz="1800" dirty="0" smtClean="0">
                <a:solidFill>
                  <a:schemeClr val="dk1"/>
                </a:solidFill>
                <a:latin typeface="Calibri"/>
                <a:sym typeface="Calibri"/>
              </a:rPr>
              <a:t>o fácil agregar </a:t>
            </a:r>
            <a:r>
              <a:rPr lang="es-ES" sz="1800" dirty="0">
                <a:solidFill>
                  <a:schemeClr val="dk1"/>
                </a:solidFill>
                <a:latin typeface="Calibri"/>
                <a:sym typeface="Calibri"/>
              </a:rPr>
              <a:t>más </a:t>
            </a:r>
            <a:r>
              <a:rPr lang="es-ES" sz="1800" dirty="0" smtClean="0">
                <a:solidFill>
                  <a:schemeClr val="dk1"/>
                </a:solidFill>
                <a:latin typeface="Calibri"/>
                <a:sym typeface="Calibri"/>
              </a:rPr>
              <a:t>actividades a mi vida o a la de mi familia? </a:t>
            </a:r>
            <a:r>
              <a:rPr lang="es-ES" sz="1800" dirty="0">
                <a:solidFill>
                  <a:schemeClr val="dk1"/>
                </a:solidFill>
                <a:latin typeface="Calibri"/>
                <a:sym typeface="Calibri"/>
              </a:rPr>
              <a:t>¿Cuáles son los desafíos que se presentan cuando </a:t>
            </a:r>
            <a:r>
              <a:rPr lang="es-ES" sz="1800" dirty="0" smtClean="0">
                <a:solidFill>
                  <a:schemeClr val="dk1"/>
                </a:solidFill>
                <a:latin typeface="Calibri"/>
                <a:sym typeface="Calibri"/>
              </a:rPr>
              <a:t>intentamos movernos </a:t>
            </a:r>
            <a:r>
              <a:rPr lang="es-ES" sz="1800" dirty="0">
                <a:solidFill>
                  <a:schemeClr val="dk1"/>
                </a:solidFill>
                <a:latin typeface="Calibri"/>
                <a:sym typeface="Calibri"/>
              </a:rPr>
              <a:t>más?</a:t>
            </a:r>
            <a:endParaRPr lang="es-E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lvl="1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AutoNum type="alphaLcPeriod"/>
            </a:pPr>
            <a:r>
              <a:rPr lang="es-ES" sz="1800" dirty="0">
                <a:solidFill>
                  <a:schemeClr val="dk1"/>
                </a:solidFill>
                <a:latin typeface="Calibri"/>
                <a:sym typeface="Calibri"/>
              </a:rPr>
              <a:t>¿De qué manera puede cambiar su día para agregar más actividades?</a:t>
            </a:r>
            <a:endParaRPr lang="es-E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lvl="1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AutoNum type="alphaLcPeriod"/>
            </a:pPr>
            <a:r>
              <a:rPr lang="es-ES" sz="1800" dirty="0">
                <a:solidFill>
                  <a:schemeClr val="dk1"/>
                </a:solidFill>
                <a:latin typeface="Calibri"/>
                <a:sym typeface="Calibri"/>
              </a:rPr>
              <a:t>¿Cómo puede colaborar con otros padres para </a:t>
            </a:r>
            <a:r>
              <a:rPr lang="es-ES" sz="1800" dirty="0" smtClean="0">
                <a:solidFill>
                  <a:schemeClr val="dk1"/>
                </a:solidFill>
                <a:latin typeface="Calibri"/>
                <a:sym typeface="Calibri"/>
              </a:rPr>
              <a:t>que juntos agreguen más actividades?</a:t>
            </a:r>
            <a:endParaRPr lang="es-E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lvl="1" indent="-342900" algn="l" rtl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800"/>
              <a:buFont typeface="Calibri"/>
              <a:buAutoNum type="alphaLcPeriod"/>
            </a:pPr>
            <a:r>
              <a:rPr lang="es-ES" sz="1800" dirty="0">
                <a:solidFill>
                  <a:schemeClr val="dk1"/>
                </a:solidFill>
                <a:latin typeface="Calibri"/>
                <a:sym typeface="Calibri"/>
              </a:rPr>
              <a:t>¿Qué </a:t>
            </a:r>
            <a:r>
              <a:rPr lang="es-ES" sz="1800" dirty="0" smtClean="0">
                <a:solidFill>
                  <a:schemeClr val="dk1"/>
                </a:solidFill>
                <a:latin typeface="Calibri"/>
                <a:sym typeface="Calibri"/>
              </a:rPr>
              <a:t>apoyo </a:t>
            </a:r>
            <a:r>
              <a:rPr lang="es-ES" sz="1800" dirty="0">
                <a:solidFill>
                  <a:schemeClr val="dk1"/>
                </a:solidFill>
                <a:latin typeface="Calibri"/>
                <a:sym typeface="Calibri"/>
              </a:rPr>
              <a:t>necesita para poder hacer estos cambios y mantenerlos?</a:t>
            </a:r>
            <a:endParaRPr lang="es-ES" sz="1800" dirty="0"/>
          </a:p>
        </p:txBody>
      </p:sp>
      <p:sp>
        <p:nvSpPr>
          <p:cNvPr id="188" name="Google Shape;188;p33"/>
          <p:cNvSpPr txBox="1">
            <a:spLocks noGrp="1"/>
          </p:cNvSpPr>
          <p:nvPr>
            <p:ph type="body" idx="1"/>
          </p:nvPr>
        </p:nvSpPr>
        <p:spPr>
          <a:xfrm>
            <a:off x="244306" y="1152476"/>
            <a:ext cx="8520600" cy="3543470"/>
          </a:xfrm>
          <a:prstGeom prst="rect">
            <a:avLst/>
          </a:prstGeom>
          <a:ln w="19050" cap="flat" cmpd="sng">
            <a:solidFill>
              <a:srgbClr val="000000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s-ES" dirty="0"/>
              <a:t> 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" name="Google Shape;193;p34"/>
          <p:cNvPicPr preferRelativeResize="0"/>
          <p:nvPr/>
        </p:nvPicPr>
        <p:blipFill rotWithShape="1">
          <a:blip r:embed="rId3">
            <a:alphaModFix/>
          </a:blip>
          <a:srcRect l="4512" r="4512"/>
          <a:stretch/>
        </p:blipFill>
        <p:spPr>
          <a:xfrm>
            <a:off x="1524000" y="338138"/>
            <a:ext cx="6096000" cy="44672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3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dirty="0"/>
              <a:t>Cierre</a:t>
            </a:r>
          </a:p>
        </p:txBody>
      </p:sp>
      <p:sp>
        <p:nvSpPr>
          <p:cNvPr id="199" name="Google Shape;199;p3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AutoNum type="arabicParenR"/>
            </a:pPr>
            <a:r>
              <a:rPr lang="es-ES" sz="1200" dirty="0">
                <a:solidFill>
                  <a:schemeClr val="dk1"/>
                </a:solidFill>
                <a:latin typeface="Calibri"/>
                <a:sym typeface="Calibri"/>
              </a:rPr>
              <a:t>Resuma </a:t>
            </a:r>
            <a:r>
              <a:rPr lang="es-ES" sz="1200" dirty="0" smtClean="0">
                <a:solidFill>
                  <a:schemeClr val="dk1"/>
                </a:solidFill>
                <a:latin typeface="Calibri"/>
                <a:sym typeface="Calibri"/>
              </a:rPr>
              <a:t>los resultados conseguidos durante la </a:t>
            </a:r>
            <a:r>
              <a:rPr lang="es-ES" sz="1200" dirty="0">
                <a:solidFill>
                  <a:schemeClr val="dk1"/>
                </a:solidFill>
                <a:latin typeface="Calibri"/>
                <a:sym typeface="Calibri"/>
              </a:rPr>
              <a:t>capacitación</a:t>
            </a:r>
            <a:endParaRPr lang="es-ES" sz="1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lvl="1" indent="-3175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AutoNum type="alphaLcPeriod"/>
            </a:pPr>
            <a:r>
              <a:rPr lang="es-ES" sz="1200" dirty="0" smtClean="0">
                <a:solidFill>
                  <a:schemeClr val="dk1"/>
                </a:solidFill>
                <a:latin typeface="Calibri"/>
                <a:sym typeface="Calibri"/>
              </a:rPr>
              <a:t>Como resultado de la capacitación, los </a:t>
            </a:r>
            <a:r>
              <a:rPr lang="es-ES" sz="1200" dirty="0">
                <a:solidFill>
                  <a:schemeClr val="dk1"/>
                </a:solidFill>
                <a:latin typeface="Calibri"/>
                <a:sym typeface="Calibri"/>
              </a:rPr>
              <a:t>padres </a:t>
            </a:r>
            <a:r>
              <a:rPr lang="es-ES" sz="1200" dirty="0" smtClean="0">
                <a:solidFill>
                  <a:schemeClr val="dk1"/>
                </a:solidFill>
                <a:latin typeface="Calibri"/>
                <a:sym typeface="Calibri"/>
              </a:rPr>
              <a:t>tendrán los conocimientos para prever </a:t>
            </a:r>
            <a:r>
              <a:rPr lang="es-ES" sz="1200" dirty="0">
                <a:solidFill>
                  <a:schemeClr val="dk1"/>
                </a:solidFill>
                <a:latin typeface="Calibri"/>
                <a:sym typeface="Calibri"/>
              </a:rPr>
              <a:t>lugares, horarios, y modos en que pueden estar activos con sus hijos. </a:t>
            </a:r>
            <a:endParaRPr lang="es-ES" sz="1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lvl="1" indent="-3175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AutoNum type="alphaLcPeriod"/>
            </a:pPr>
            <a:r>
              <a:rPr lang="es-ES" sz="1200" dirty="0" smtClean="0">
                <a:solidFill>
                  <a:schemeClr val="dk1"/>
                </a:solidFill>
                <a:latin typeface="Calibri"/>
                <a:sym typeface="Calibri"/>
              </a:rPr>
              <a:t>Los padres tendrán un recurso (la hoja «Mi </a:t>
            </a:r>
            <a:r>
              <a:rPr lang="es-ES" sz="1200" dirty="0">
                <a:solidFill>
                  <a:schemeClr val="dk1"/>
                </a:solidFill>
                <a:latin typeface="Calibri"/>
                <a:sym typeface="Calibri"/>
              </a:rPr>
              <a:t>semana») para pensar creativamente sobre su día</a:t>
            </a:r>
            <a:endParaRPr lang="es-ES" sz="1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175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AutoNum type="arabicParenR"/>
            </a:pPr>
            <a:r>
              <a:rPr lang="es-ES" sz="1200" dirty="0">
                <a:solidFill>
                  <a:schemeClr val="dk1"/>
                </a:solidFill>
                <a:latin typeface="Calibri"/>
                <a:sym typeface="Calibri"/>
              </a:rPr>
              <a:t>Invite a los padres a compartir: </a:t>
            </a:r>
            <a:endParaRPr lang="es-ES" sz="1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lvl="1" indent="-3175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AutoNum type="alphaLcPeriod"/>
            </a:pPr>
            <a:r>
              <a:rPr lang="es-ES" sz="1200" dirty="0" smtClean="0">
                <a:solidFill>
                  <a:schemeClr val="dk1"/>
                </a:solidFill>
                <a:latin typeface="Calibri"/>
                <a:sym typeface="Calibri"/>
              </a:rPr>
              <a:t>El momento o contenido que más les gustó de la </a:t>
            </a:r>
            <a:r>
              <a:rPr lang="es-ES" sz="1200" dirty="0">
                <a:solidFill>
                  <a:schemeClr val="dk1"/>
                </a:solidFill>
                <a:latin typeface="Calibri"/>
                <a:sym typeface="Calibri"/>
              </a:rPr>
              <a:t>capacitación</a:t>
            </a:r>
            <a:endParaRPr lang="es-ES" sz="1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lvl="1" indent="-3175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AutoNum type="alphaLcPeriod"/>
            </a:pPr>
            <a:r>
              <a:rPr lang="es-ES" sz="1200" dirty="0">
                <a:solidFill>
                  <a:schemeClr val="dk1"/>
                </a:solidFill>
                <a:latin typeface="Calibri"/>
                <a:sym typeface="Calibri"/>
              </a:rPr>
              <a:t>Algo que quisieran que se hubiese incluido en la capacitación</a:t>
            </a:r>
            <a:endParaRPr lang="es-ES" sz="1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lvl="1" indent="-3175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AutoNum type="alphaLcPeriod"/>
            </a:pPr>
            <a:r>
              <a:rPr lang="es-ES" sz="1200" dirty="0">
                <a:solidFill>
                  <a:schemeClr val="dk1"/>
                </a:solidFill>
                <a:latin typeface="Calibri"/>
                <a:sym typeface="Calibri"/>
              </a:rPr>
              <a:t>Algo que aprendieron</a:t>
            </a:r>
            <a:endParaRPr lang="es-ES" sz="1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lvl="1" indent="-317500" algn="l" rtl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400"/>
              <a:buFont typeface="Calibri"/>
              <a:buAutoNum type="alphaLcPeriod"/>
            </a:pPr>
            <a:r>
              <a:rPr lang="es-ES" sz="1200" dirty="0">
                <a:solidFill>
                  <a:schemeClr val="dk1"/>
                </a:solidFill>
                <a:latin typeface="Calibri"/>
                <a:sym typeface="Calibri"/>
              </a:rPr>
              <a:t>Una parte de su día que </a:t>
            </a:r>
            <a:r>
              <a:rPr lang="es-ES" sz="1200" dirty="0" smtClean="0">
                <a:solidFill>
                  <a:schemeClr val="dk1"/>
                </a:solidFill>
                <a:latin typeface="Calibri"/>
                <a:sym typeface="Calibri"/>
              </a:rPr>
              <a:t>cambiarán como </a:t>
            </a:r>
            <a:r>
              <a:rPr lang="es-ES" sz="1200" dirty="0">
                <a:solidFill>
                  <a:schemeClr val="dk1"/>
                </a:solidFill>
                <a:latin typeface="Calibri"/>
                <a:sym typeface="Calibri"/>
              </a:rPr>
              <a:t>resultado de la </a:t>
            </a:r>
            <a:r>
              <a:rPr lang="es-ES" sz="1200" dirty="0" smtClean="0">
                <a:solidFill>
                  <a:schemeClr val="dk1"/>
                </a:solidFill>
                <a:latin typeface="Calibri"/>
                <a:sym typeface="Calibri"/>
              </a:rPr>
              <a:t>capacitación. </a:t>
            </a:r>
            <a:endParaRPr lang="es-ES" sz="1200" dirty="0">
              <a:solidFill>
                <a:schemeClr val="dk1"/>
              </a:solidFill>
              <a:latin typeface="Calibri"/>
              <a:sym typeface="Calibri"/>
            </a:endParaRPr>
          </a:p>
          <a:p>
            <a:pPr marL="914400" lvl="1" indent="-317500" algn="l" rtl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400"/>
              <a:buFont typeface="Calibri"/>
              <a:buAutoNum type="alphaLcPeriod"/>
            </a:pPr>
            <a:r>
              <a:rPr lang="es-ES" sz="1200" dirty="0" smtClean="0">
                <a:solidFill>
                  <a:schemeClr val="dk1"/>
                </a:solidFill>
                <a:latin typeface="Calibri"/>
                <a:sym typeface="Calibri"/>
              </a:rPr>
              <a:t>Dé las gracias a los participantes</a:t>
            </a:r>
            <a:endParaRPr lang="es-ES" sz="1200" dirty="0"/>
          </a:p>
        </p:txBody>
      </p:sp>
      <p:sp>
        <p:nvSpPr>
          <p:cNvPr id="200" name="Google Shape;200;p35"/>
          <p:cNvSpPr txBox="1">
            <a:spLocks noGrp="1"/>
          </p:cNvSpPr>
          <p:nvPr>
            <p:ph type="body" idx="1"/>
          </p:nvPr>
        </p:nvSpPr>
        <p:spPr>
          <a:xfrm>
            <a:off x="348050" y="1019925"/>
            <a:ext cx="8520600" cy="3548950"/>
          </a:xfrm>
          <a:prstGeom prst="rect">
            <a:avLst/>
          </a:prstGeom>
          <a:ln w="19050" cap="flat" cmpd="sng">
            <a:solidFill>
              <a:schemeClr val="accent2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indent="0">
              <a:spcAft>
                <a:spcPts val="1600"/>
              </a:spcAft>
              <a:buNone/>
            </a:pPr>
            <a:r>
              <a:rPr lang="es-ES" dirty="0"/>
              <a:t> 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5"/>
          <p:cNvSpPr txBox="1">
            <a:spLocks noGrp="1"/>
          </p:cNvSpPr>
          <p:nvPr>
            <p:ph type="title"/>
          </p:nvPr>
        </p:nvSpPr>
        <p:spPr>
          <a:xfrm>
            <a:off x="311700" y="77400"/>
            <a:ext cx="7597500" cy="91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400" dirty="0"/>
              <a:t>Actividad para romper el hielo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400" dirty="0"/>
              <a:t>¡Movámonos!</a:t>
            </a:r>
          </a:p>
        </p:txBody>
      </p:sp>
      <p:sp>
        <p:nvSpPr>
          <p:cNvPr id="68" name="Google Shape;68;p15"/>
          <p:cNvSpPr txBox="1">
            <a:spLocks noGrp="1"/>
          </p:cNvSpPr>
          <p:nvPr>
            <p:ph type="body" idx="1"/>
          </p:nvPr>
        </p:nvSpPr>
        <p:spPr>
          <a:xfrm>
            <a:off x="483850" y="1181200"/>
            <a:ext cx="8520600" cy="3323700"/>
          </a:xfrm>
          <a:prstGeom prst="rect">
            <a:avLst/>
          </a:prstGeom>
          <a:ln w="19050" cap="flat" cmpd="sng">
            <a:solidFill>
              <a:srgbClr val="000000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AutoNum type="arabicPeriod"/>
            </a:pPr>
            <a:r>
              <a:rPr lang="es-ES" sz="1200" dirty="0" smtClean="0">
                <a:solidFill>
                  <a:schemeClr val="dk1"/>
                </a:solidFill>
                <a:latin typeface="Calibri"/>
                <a:sym typeface="Calibri"/>
              </a:rPr>
              <a:t>Pídale a los </a:t>
            </a:r>
            <a:r>
              <a:rPr lang="es-ES" sz="1200" dirty="0">
                <a:solidFill>
                  <a:schemeClr val="dk1"/>
                </a:solidFill>
                <a:latin typeface="Calibri"/>
                <a:sym typeface="Calibri"/>
              </a:rPr>
              <a:t>participantes </a:t>
            </a:r>
            <a:r>
              <a:rPr lang="es-ES" sz="1200" dirty="0" smtClean="0">
                <a:solidFill>
                  <a:schemeClr val="dk1"/>
                </a:solidFill>
                <a:latin typeface="Calibri"/>
                <a:sym typeface="Calibri"/>
              </a:rPr>
              <a:t>que formen un círculo (sentados o de pie)</a:t>
            </a:r>
            <a:endParaRPr lang="es-ES" sz="1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175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AutoNum type="arabicPeriod"/>
            </a:pPr>
            <a:r>
              <a:rPr lang="es-ES" sz="1200" dirty="0">
                <a:solidFill>
                  <a:schemeClr val="dk1"/>
                </a:solidFill>
                <a:latin typeface="Calibri"/>
                <a:sym typeface="Calibri"/>
              </a:rPr>
              <a:t>Comience la música.</a:t>
            </a:r>
            <a:endParaRPr lang="es-ES" sz="1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175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AutoNum type="arabicPeriod"/>
            </a:pPr>
            <a:r>
              <a:rPr lang="es-ES" sz="1200" dirty="0">
                <a:solidFill>
                  <a:schemeClr val="dk1"/>
                </a:solidFill>
                <a:latin typeface="Calibri"/>
                <a:sym typeface="Calibri"/>
              </a:rPr>
              <a:t>Pida a cada participante que piense en un movimiento o </a:t>
            </a:r>
            <a:r>
              <a:rPr lang="es-ES" sz="1200" dirty="0" smtClean="0">
                <a:solidFill>
                  <a:schemeClr val="dk1"/>
                </a:solidFill>
                <a:latin typeface="Calibri"/>
                <a:sym typeface="Calibri"/>
              </a:rPr>
              <a:t>baile que haga moverse.</a:t>
            </a:r>
            <a:endParaRPr lang="es-ES" sz="1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175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AutoNum type="arabicPeriod"/>
            </a:pPr>
            <a:r>
              <a:rPr lang="es-ES" sz="1200" dirty="0" smtClean="0">
                <a:solidFill>
                  <a:schemeClr val="dk1"/>
                </a:solidFill>
                <a:latin typeface="Calibri"/>
                <a:sym typeface="Calibri"/>
              </a:rPr>
              <a:t>Pídale a  un voluntario que demuestre el movimiento o baile que había pensado.</a:t>
            </a:r>
            <a:endParaRPr lang="es-ES" sz="1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175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AutoNum type="arabicPeriod"/>
            </a:pPr>
            <a:r>
              <a:rPr lang="es-ES" sz="1200" dirty="0" smtClean="0">
                <a:solidFill>
                  <a:schemeClr val="dk1"/>
                </a:solidFill>
                <a:latin typeface="Calibri"/>
                <a:sym typeface="Calibri"/>
              </a:rPr>
              <a:t>Después de la demostración, comience con </a:t>
            </a:r>
            <a:r>
              <a:rPr lang="es-ES" sz="1200" dirty="0">
                <a:solidFill>
                  <a:schemeClr val="dk1"/>
                </a:solidFill>
                <a:latin typeface="Calibri"/>
                <a:sym typeface="Calibri"/>
              </a:rPr>
              <a:t>la persona </a:t>
            </a:r>
            <a:r>
              <a:rPr lang="es-ES" sz="1200" dirty="0" smtClean="0">
                <a:solidFill>
                  <a:schemeClr val="dk1"/>
                </a:solidFill>
                <a:latin typeface="Calibri"/>
                <a:sym typeface="Calibri"/>
              </a:rPr>
              <a:t>a la izquierda del voluntario, y pídale a esa persona que repita el movimiento del compañero/a y le agregue un movimiento o paso.</a:t>
            </a:r>
            <a:endParaRPr lang="es-ES" sz="1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175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AutoNum type="arabicPeriod"/>
            </a:pPr>
            <a:r>
              <a:rPr lang="es-ES" sz="1200" dirty="0" smtClean="0">
                <a:solidFill>
                  <a:schemeClr val="dk1"/>
                </a:solidFill>
                <a:latin typeface="Calibri"/>
                <a:sym typeface="Calibri"/>
              </a:rPr>
              <a:t>Cuando esa persona termine, pídale a la persona que sigue a la izquierda lo mismo (que repita los movimientos que vio y le agregue su propio movimiento o baile).</a:t>
            </a:r>
            <a:endParaRPr lang="es-ES" sz="1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175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AutoNum type="arabicPeriod"/>
            </a:pPr>
            <a:r>
              <a:rPr lang="es-ES" sz="1200" dirty="0" smtClean="0">
                <a:solidFill>
                  <a:schemeClr val="dk1"/>
                </a:solidFill>
                <a:latin typeface="Calibri"/>
                <a:sym typeface="Calibri"/>
              </a:rPr>
              <a:t>Siga así sucesivamente hasta que cada persona en el grupo tenga la oportunidad de participar moviéndose.</a:t>
            </a:r>
            <a:endParaRPr lang="es-ES" sz="1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175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AutoNum type="arabicPeriod"/>
            </a:pPr>
            <a:r>
              <a:rPr lang="es-ES" sz="1200" dirty="0" smtClean="0">
                <a:solidFill>
                  <a:schemeClr val="dk1"/>
                </a:solidFill>
                <a:latin typeface="Calibri"/>
                <a:sym typeface="Calibri"/>
              </a:rPr>
              <a:t>Por ultimo, pídale a la primera </a:t>
            </a:r>
            <a:r>
              <a:rPr lang="es-ES" sz="1200" dirty="0">
                <a:solidFill>
                  <a:schemeClr val="dk1"/>
                </a:solidFill>
                <a:latin typeface="Calibri"/>
                <a:sym typeface="Calibri"/>
              </a:rPr>
              <a:t>persona </a:t>
            </a:r>
            <a:r>
              <a:rPr lang="es-ES" sz="1200" dirty="0" smtClean="0">
                <a:solidFill>
                  <a:schemeClr val="dk1"/>
                </a:solidFill>
                <a:latin typeface="Calibri"/>
                <a:sym typeface="Calibri"/>
              </a:rPr>
              <a:t>que repita el agregado de todos los movimientos o bailes que se han hecho.</a:t>
            </a:r>
            <a:endParaRPr lang="es-ES" sz="1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175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AutoNum type="arabicPeriod"/>
            </a:pPr>
            <a:r>
              <a:rPr lang="es-ES" sz="1200" dirty="0">
                <a:solidFill>
                  <a:schemeClr val="dk1"/>
                </a:solidFill>
                <a:latin typeface="Calibri"/>
                <a:sym typeface="Calibri"/>
              </a:rPr>
              <a:t>Para divertirse un poco más, </a:t>
            </a:r>
            <a:r>
              <a:rPr lang="es-ES" sz="1200" dirty="0" smtClean="0">
                <a:solidFill>
                  <a:schemeClr val="dk1"/>
                </a:solidFill>
                <a:latin typeface="Calibri"/>
                <a:sym typeface="Calibri"/>
              </a:rPr>
              <a:t>presente </a:t>
            </a:r>
            <a:r>
              <a:rPr lang="es-ES" sz="1200" dirty="0">
                <a:solidFill>
                  <a:schemeClr val="dk1"/>
                </a:solidFill>
                <a:latin typeface="Calibri"/>
                <a:sym typeface="Calibri"/>
              </a:rPr>
              <a:t>el desafío de que todos los movimientos tienen que suceder antes de que finalice la canción.</a:t>
            </a:r>
            <a:endParaRPr lang="es-ES" sz="1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0" algn="l" rtl="0">
              <a:spcBef>
                <a:spcPts val="1000"/>
              </a:spcBef>
              <a:spcAft>
                <a:spcPts val="1600"/>
              </a:spcAft>
              <a:buNone/>
            </a:pPr>
            <a:endParaRPr lang="es-ES" dirty="0"/>
          </a:p>
        </p:txBody>
      </p:sp>
      <p:sp>
        <p:nvSpPr>
          <p:cNvPr id="69" name="Google Shape;69;p15"/>
          <p:cNvSpPr txBox="1">
            <a:spLocks noGrp="1"/>
          </p:cNvSpPr>
          <p:nvPr>
            <p:ph type="body" idx="1"/>
          </p:nvPr>
        </p:nvSpPr>
        <p:spPr>
          <a:xfrm>
            <a:off x="5002425" y="195399"/>
            <a:ext cx="3915300" cy="914943"/>
          </a:xfrm>
          <a:prstGeom prst="rect">
            <a:avLst/>
          </a:prstGeom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b="1" dirty="0">
                <a:latin typeface="Calibri"/>
                <a:sym typeface="Calibri"/>
              </a:rPr>
              <a:t>Materiales</a:t>
            </a:r>
            <a:endParaRPr lang="es-ES" b="1"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>
                <a:latin typeface="Calibri"/>
                <a:sym typeface="Calibri"/>
              </a:rPr>
              <a:t>-</a:t>
            </a:r>
            <a:r>
              <a:rPr lang="es-ES" smtClean="0">
                <a:latin typeface="Calibri"/>
                <a:sym typeface="Calibri"/>
              </a:rPr>
              <a:t>Música </a:t>
            </a:r>
            <a:r>
              <a:rPr lang="es-ES" dirty="0" smtClean="0">
                <a:latin typeface="Calibri"/>
                <a:sym typeface="Calibri"/>
              </a:rPr>
              <a:t>para promover movimiento (de </a:t>
            </a:r>
            <a:r>
              <a:rPr lang="es-ES" dirty="0">
                <a:latin typeface="Calibri"/>
                <a:sym typeface="Calibri"/>
              </a:rPr>
              <a:t>su teléfono, radio, etc.)</a:t>
            </a:r>
            <a:endParaRPr lang="es-ES" dirty="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Google Shape;74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2000" y="28575"/>
            <a:ext cx="7620000" cy="5086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14377" y="1"/>
            <a:ext cx="7715247" cy="51434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7"/>
          <p:cNvSpPr txBox="1">
            <a:spLocks noGrp="1"/>
          </p:cNvSpPr>
          <p:nvPr>
            <p:ph type="title"/>
          </p:nvPr>
        </p:nvSpPr>
        <p:spPr>
          <a:xfrm>
            <a:off x="311700" y="42220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dirty="0"/>
              <a:t>Presentaciones</a:t>
            </a:r>
          </a:p>
        </p:txBody>
      </p:sp>
      <p:sp>
        <p:nvSpPr>
          <p:cNvPr id="81" name="Google Shape;81;p17"/>
          <p:cNvSpPr txBox="1">
            <a:spLocks noGrp="1"/>
          </p:cNvSpPr>
          <p:nvPr>
            <p:ph type="body" idx="1"/>
          </p:nvPr>
        </p:nvSpPr>
        <p:spPr>
          <a:xfrm>
            <a:off x="311700" y="180362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AutoNum type="arabicPeriod"/>
            </a:pPr>
            <a:r>
              <a:rPr lang="es-ES" sz="1400" dirty="0">
                <a:solidFill>
                  <a:schemeClr val="dk1"/>
                </a:solidFill>
                <a:latin typeface="Calibri"/>
                <a:sym typeface="Calibri"/>
              </a:rPr>
              <a:t>Reúna a los participantes en un círculo.</a:t>
            </a:r>
            <a:endParaRPr lang="es-ES" sz="1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175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AutoNum type="arabicPeriod"/>
            </a:pPr>
            <a:r>
              <a:rPr lang="es-ES" sz="1400" dirty="0">
                <a:solidFill>
                  <a:schemeClr val="dk1"/>
                </a:solidFill>
                <a:latin typeface="Calibri"/>
                <a:sym typeface="Calibri"/>
              </a:rPr>
              <a:t>Pase un sombrero </a:t>
            </a:r>
            <a:r>
              <a:rPr lang="es-ES" sz="1400" dirty="0" smtClean="0">
                <a:solidFill>
                  <a:schemeClr val="dk1"/>
                </a:solidFill>
                <a:latin typeface="Calibri"/>
                <a:sym typeface="Calibri"/>
              </a:rPr>
              <a:t>que contenga las tiras con las </a:t>
            </a:r>
            <a:r>
              <a:rPr lang="es-ES" sz="1400" dirty="0">
                <a:solidFill>
                  <a:schemeClr val="dk1"/>
                </a:solidFill>
                <a:latin typeface="Calibri"/>
                <a:sym typeface="Calibri"/>
              </a:rPr>
              <a:t>siguientes preguntas:</a:t>
            </a:r>
            <a:endParaRPr lang="es-ES" sz="1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lvl="1" indent="-3175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AutoNum type="alphaLcPeriod"/>
            </a:pPr>
            <a:r>
              <a:rPr lang="es-ES" dirty="0">
                <a:solidFill>
                  <a:schemeClr val="dk1"/>
                </a:solidFill>
                <a:latin typeface="Calibri"/>
                <a:sym typeface="Calibri"/>
              </a:rPr>
              <a:t>¿Qué es lo que más le gusta hacer con su hijo(a)?</a:t>
            </a:r>
            <a:endParaRPr lang="es-ES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lvl="1" indent="-3175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AutoNum type="alphaLcPeriod"/>
            </a:pPr>
            <a:r>
              <a:rPr lang="es-ES" dirty="0">
                <a:solidFill>
                  <a:schemeClr val="dk1"/>
                </a:solidFill>
                <a:latin typeface="Calibri"/>
                <a:sym typeface="Calibri"/>
              </a:rPr>
              <a:t>¿Cuál era su actividad física favorita cuando </a:t>
            </a:r>
            <a:r>
              <a:rPr lang="es-ES" dirty="0" smtClean="0">
                <a:solidFill>
                  <a:schemeClr val="dk1"/>
                </a:solidFill>
                <a:latin typeface="Calibri"/>
                <a:sym typeface="Calibri"/>
              </a:rPr>
              <a:t>usted era </a:t>
            </a:r>
            <a:r>
              <a:rPr lang="es-ES" dirty="0">
                <a:solidFill>
                  <a:schemeClr val="dk1"/>
                </a:solidFill>
                <a:latin typeface="Calibri"/>
                <a:sym typeface="Calibri"/>
              </a:rPr>
              <a:t>niño(a)?</a:t>
            </a:r>
            <a:endParaRPr lang="es-ES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lvl="1" indent="-3175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AutoNum type="alphaLcPeriod"/>
            </a:pPr>
            <a:r>
              <a:rPr lang="es-ES" dirty="0">
                <a:solidFill>
                  <a:schemeClr val="dk1"/>
                </a:solidFill>
                <a:latin typeface="Calibri"/>
                <a:sym typeface="Calibri"/>
              </a:rPr>
              <a:t>¿Por qué la actividad física es importante para usted y para su familia?</a:t>
            </a:r>
            <a:endParaRPr lang="es-ES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lvl="1" indent="-3175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AutoNum type="alphaLcPeriod"/>
            </a:pPr>
            <a:r>
              <a:rPr lang="es-ES" dirty="0">
                <a:solidFill>
                  <a:schemeClr val="dk1"/>
                </a:solidFill>
                <a:latin typeface="Calibri"/>
                <a:sym typeface="Calibri"/>
              </a:rPr>
              <a:t>¿Cuál es la comida favorita para compartir con su hijo(a)?</a:t>
            </a:r>
            <a:endParaRPr lang="es-ES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lvl="1" indent="-3175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AutoNum type="alphaLcPeriod"/>
            </a:pPr>
            <a:r>
              <a:rPr lang="es-ES" dirty="0">
                <a:solidFill>
                  <a:schemeClr val="dk1"/>
                </a:solidFill>
                <a:latin typeface="Calibri"/>
                <a:sym typeface="Calibri"/>
              </a:rPr>
              <a:t>¿Cuál era su juego favorito para jugar cuando era niño(a)?</a:t>
            </a:r>
            <a:endParaRPr lang="es-ES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175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AutoNum type="arabicPeriod"/>
            </a:pPr>
            <a:r>
              <a:rPr lang="es-ES" sz="1400" dirty="0" smtClean="0">
                <a:solidFill>
                  <a:schemeClr val="dk1"/>
                </a:solidFill>
                <a:latin typeface="Calibri"/>
                <a:sym typeface="Calibri"/>
              </a:rPr>
              <a:t>Pídale a cada persona que conteste en voz alta la pregunta que le tocó.  Haga </a:t>
            </a:r>
            <a:r>
              <a:rPr lang="es-ES" sz="1400" dirty="0">
                <a:solidFill>
                  <a:schemeClr val="dk1"/>
                </a:solidFill>
                <a:latin typeface="Calibri"/>
                <a:sym typeface="Calibri"/>
              </a:rPr>
              <a:t>que los participantes se acerquen al sombrero, saquen una pregunta y la respondan para el grupo y coloquen la pregunta nuevamente en el sombrero. </a:t>
            </a:r>
            <a:endParaRPr lang="es-ES" sz="1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1000"/>
              </a:spcBef>
              <a:spcAft>
                <a:spcPts val="1600"/>
              </a:spcAft>
              <a:buNone/>
            </a:pPr>
            <a:endParaRPr lang="es-ES" dirty="0"/>
          </a:p>
        </p:txBody>
      </p:sp>
      <p:sp>
        <p:nvSpPr>
          <p:cNvPr id="82" name="Google Shape;82;p17"/>
          <p:cNvSpPr txBox="1"/>
          <p:nvPr/>
        </p:nvSpPr>
        <p:spPr>
          <a:xfrm>
            <a:off x="1250564" y="1197025"/>
            <a:ext cx="5579400" cy="65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83;p17"/>
          <p:cNvSpPr txBox="1">
            <a:spLocks noGrp="1"/>
          </p:cNvSpPr>
          <p:nvPr>
            <p:ph type="body" idx="1"/>
          </p:nvPr>
        </p:nvSpPr>
        <p:spPr>
          <a:xfrm>
            <a:off x="311700" y="1735249"/>
            <a:ext cx="8520600" cy="3273000"/>
          </a:xfrm>
          <a:prstGeom prst="rect">
            <a:avLst/>
          </a:prstGeom>
          <a:ln w="19050" cap="flat" cmpd="sng">
            <a:solidFill>
              <a:srgbClr val="000000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s-ES" dirty="0"/>
              <a:t> </a:t>
            </a:r>
          </a:p>
        </p:txBody>
      </p:sp>
      <p:sp>
        <p:nvSpPr>
          <p:cNvPr id="84" name="Google Shape;84;p17"/>
          <p:cNvSpPr txBox="1">
            <a:spLocks noGrp="1"/>
          </p:cNvSpPr>
          <p:nvPr>
            <p:ph type="body" idx="1"/>
          </p:nvPr>
        </p:nvSpPr>
        <p:spPr>
          <a:xfrm>
            <a:off x="4774750" y="486350"/>
            <a:ext cx="3915300" cy="1109400"/>
          </a:xfrm>
          <a:prstGeom prst="rect">
            <a:avLst/>
          </a:prstGeom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600" b="1" dirty="0">
                <a:latin typeface="Calibri"/>
                <a:sym typeface="Calibri"/>
              </a:rPr>
              <a:t>Materiales</a:t>
            </a:r>
            <a:endParaRPr lang="es-ES" sz="1600" b="1"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600" dirty="0">
                <a:latin typeface="Calibri"/>
                <a:sym typeface="Calibri"/>
              </a:rPr>
              <a:t>-Preguntas impresas, cortadas en tiras</a:t>
            </a:r>
            <a:endParaRPr lang="es-ES" sz="1600"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600" dirty="0">
                <a:latin typeface="Calibri"/>
                <a:sym typeface="Calibri"/>
              </a:rPr>
              <a:t>-Sombrero, caja o bolsa </a:t>
            </a:r>
            <a:r>
              <a:rPr lang="es-ES" sz="1600" dirty="0" smtClean="0">
                <a:latin typeface="Calibri"/>
                <a:sym typeface="Calibri"/>
              </a:rPr>
              <a:t>para depositar las </a:t>
            </a:r>
            <a:r>
              <a:rPr lang="es-ES" sz="1600" dirty="0">
                <a:latin typeface="Calibri"/>
                <a:sym typeface="Calibri"/>
              </a:rPr>
              <a:t>preguntas</a:t>
            </a:r>
            <a:endParaRPr lang="es-ES" sz="1600" dirty="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89;p18"/>
          <p:cNvPicPr preferRelativeResize="0"/>
          <p:nvPr/>
        </p:nvPicPr>
        <p:blipFill rotWithShape="1">
          <a:blip r:embed="rId3">
            <a:alphaModFix/>
          </a:blip>
          <a:srcRect t="29" b="29"/>
          <a:stretch/>
        </p:blipFill>
        <p:spPr>
          <a:xfrm>
            <a:off x="762000" y="33337"/>
            <a:ext cx="7619999" cy="50768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dirty="0" smtClean="0"/>
              <a:t>¿De qué se </a:t>
            </a:r>
            <a:r>
              <a:rPr lang="es-ES" dirty="0"/>
              <a:t>trata esta capacitación? </a:t>
            </a:r>
          </a:p>
        </p:txBody>
      </p:sp>
      <p:sp>
        <p:nvSpPr>
          <p:cNvPr id="95" name="Google Shape;95;p1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ln w="19050" cap="flat" cmpd="sng">
            <a:solidFill>
              <a:srgbClr val="000000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dirty="0">
                <a:solidFill>
                  <a:srgbClr val="000000"/>
                </a:solidFill>
                <a:latin typeface="Calibri"/>
                <a:sym typeface="Calibri"/>
              </a:rPr>
              <a:t>Explique a los participantes que:</a:t>
            </a:r>
            <a:endParaRPr lang="es-ES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indent="-285750">
              <a:spcBef>
                <a:spcPts val="1600"/>
              </a:spcBef>
              <a:buFont typeface="Arial" panose="020B0604020202020204" pitchFamily="34" charset="0"/>
              <a:buChar char="•"/>
            </a:pPr>
            <a:r>
              <a:rPr lang="es-ES" dirty="0" smtClean="0">
                <a:solidFill>
                  <a:srgbClr val="000000"/>
                </a:solidFill>
                <a:latin typeface="Calibri"/>
                <a:sym typeface="Calibri"/>
              </a:rPr>
              <a:t>Queremos </a:t>
            </a:r>
            <a:r>
              <a:rPr lang="es-ES" dirty="0">
                <a:solidFill>
                  <a:srgbClr val="000000"/>
                </a:solidFill>
                <a:latin typeface="Calibri"/>
                <a:sym typeface="Calibri"/>
              </a:rPr>
              <a:t>ayudarlo a usted y sus hijos a estar tan activos como </a:t>
            </a:r>
            <a:r>
              <a:rPr lang="es-ES" dirty="0" smtClean="0">
                <a:solidFill>
                  <a:srgbClr val="000000"/>
                </a:solidFill>
                <a:latin typeface="Calibri"/>
                <a:sym typeface="Calibri"/>
              </a:rPr>
              <a:t>puedan estar</a:t>
            </a:r>
            <a:endParaRPr lang="es-ES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indent="-285750">
              <a:spcBef>
                <a:spcPts val="1600"/>
              </a:spcBef>
              <a:buFont typeface="Arial" panose="020B0604020202020204" pitchFamily="34" charset="0"/>
              <a:buChar char="•"/>
            </a:pPr>
            <a:r>
              <a:rPr lang="es-ES" dirty="0" smtClean="0">
                <a:solidFill>
                  <a:srgbClr val="000000"/>
                </a:solidFill>
                <a:latin typeface="Calibri"/>
                <a:sym typeface="Calibri"/>
              </a:rPr>
              <a:t>Analizaremos lo </a:t>
            </a:r>
            <a:r>
              <a:rPr lang="es-ES" dirty="0">
                <a:solidFill>
                  <a:srgbClr val="000000"/>
                </a:solidFill>
                <a:latin typeface="Calibri"/>
                <a:sym typeface="Calibri"/>
              </a:rPr>
              <a:t>que usted y su familia hacen cuando no están </a:t>
            </a:r>
            <a:r>
              <a:rPr lang="es-ES" dirty="0" smtClean="0">
                <a:solidFill>
                  <a:srgbClr val="000000"/>
                </a:solidFill>
                <a:latin typeface="Calibri"/>
                <a:sym typeface="Calibri"/>
              </a:rPr>
              <a:t>trabajando</a:t>
            </a:r>
            <a:endParaRPr lang="es-ES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indent="-285750">
              <a:spcBef>
                <a:spcPts val="1600"/>
              </a:spcBef>
              <a:buFont typeface="Arial" panose="020B0604020202020204" pitchFamily="34" charset="0"/>
              <a:buChar char="•"/>
            </a:pPr>
            <a:r>
              <a:rPr lang="es-ES" dirty="0" smtClean="0">
                <a:solidFill>
                  <a:srgbClr val="000000"/>
                </a:solidFill>
                <a:latin typeface="Calibri"/>
                <a:sym typeface="Calibri"/>
              </a:rPr>
              <a:t>Encontraremos maneras </a:t>
            </a:r>
            <a:r>
              <a:rPr lang="es-ES" dirty="0">
                <a:solidFill>
                  <a:srgbClr val="000000"/>
                </a:solidFill>
                <a:latin typeface="Calibri"/>
                <a:sym typeface="Calibri"/>
              </a:rPr>
              <a:t>fáciles </a:t>
            </a:r>
            <a:r>
              <a:rPr lang="es-ES" dirty="0" smtClean="0">
                <a:solidFill>
                  <a:srgbClr val="000000"/>
                </a:solidFill>
                <a:latin typeface="Calibri"/>
                <a:sym typeface="Calibri"/>
              </a:rPr>
              <a:t>para estar </a:t>
            </a:r>
            <a:r>
              <a:rPr lang="es-ES" dirty="0">
                <a:solidFill>
                  <a:srgbClr val="000000"/>
                </a:solidFill>
                <a:latin typeface="Calibri"/>
                <a:sym typeface="Calibri"/>
              </a:rPr>
              <a:t>más activos con su familia, </a:t>
            </a:r>
            <a:r>
              <a:rPr lang="es-ES" dirty="0" smtClean="0">
                <a:solidFill>
                  <a:srgbClr val="000000"/>
                </a:solidFill>
                <a:latin typeface="Calibri"/>
                <a:sym typeface="Calibri"/>
              </a:rPr>
              <a:t>¡todos/as juntos</a:t>
            </a:r>
            <a:r>
              <a:rPr lang="es-ES" dirty="0">
                <a:solidFill>
                  <a:srgbClr val="000000"/>
                </a:solidFill>
                <a:latin typeface="Calibri"/>
                <a:sym typeface="Calibri"/>
              </a:rPr>
              <a:t>!</a:t>
            </a:r>
            <a:endParaRPr lang="es-ES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lang="es-ES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0"/>
          <p:cNvSpPr txBox="1"/>
          <p:nvPr/>
        </p:nvSpPr>
        <p:spPr>
          <a:xfrm>
            <a:off x="5611100" y="2994800"/>
            <a:ext cx="2738700" cy="90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1" name="Google Shape;101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18252" y="335923"/>
            <a:ext cx="6707496" cy="447165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dirty="0"/>
              <a:t>Piense en su día</a:t>
            </a:r>
          </a:p>
        </p:txBody>
      </p:sp>
      <p:sp>
        <p:nvSpPr>
          <p:cNvPr id="107" name="Google Shape;107;p21"/>
          <p:cNvSpPr txBox="1">
            <a:spLocks noGrp="1"/>
          </p:cNvSpPr>
          <p:nvPr>
            <p:ph type="body" idx="1"/>
          </p:nvPr>
        </p:nvSpPr>
        <p:spPr>
          <a:xfrm>
            <a:off x="514025" y="1430700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AutoNum type="arabicPeriod"/>
            </a:pPr>
            <a:r>
              <a:rPr lang="es-ES" sz="1400" dirty="0" smtClean="0">
                <a:solidFill>
                  <a:schemeClr val="dk1"/>
                </a:solidFill>
                <a:latin typeface="Calibri"/>
                <a:sym typeface="Calibri"/>
              </a:rPr>
              <a:t>Pídales a </a:t>
            </a:r>
            <a:r>
              <a:rPr lang="es-ES" sz="1400" dirty="0">
                <a:solidFill>
                  <a:schemeClr val="dk1"/>
                </a:solidFill>
                <a:latin typeface="Calibri"/>
                <a:sym typeface="Calibri"/>
              </a:rPr>
              <a:t>los participantes que se pongan </a:t>
            </a:r>
            <a:r>
              <a:rPr lang="es-ES" sz="1400" dirty="0" smtClean="0">
                <a:solidFill>
                  <a:schemeClr val="dk1"/>
                </a:solidFill>
                <a:latin typeface="Calibri"/>
                <a:sym typeface="Calibri"/>
              </a:rPr>
              <a:t>cómodos, </a:t>
            </a:r>
            <a:r>
              <a:rPr lang="es-ES" sz="1400" dirty="0">
                <a:solidFill>
                  <a:schemeClr val="dk1"/>
                </a:solidFill>
                <a:latin typeface="Calibri"/>
                <a:sym typeface="Calibri"/>
              </a:rPr>
              <a:t>permita que se estiren</a:t>
            </a:r>
            <a:r>
              <a:rPr lang="es-ES" sz="1400" dirty="0" smtClean="0">
                <a:solidFill>
                  <a:schemeClr val="dk1"/>
                </a:solidFill>
                <a:latin typeface="Calibri"/>
                <a:sym typeface="Calibri"/>
              </a:rPr>
              <a:t>, y </a:t>
            </a:r>
            <a:r>
              <a:rPr lang="es-ES" sz="1400" dirty="0">
                <a:solidFill>
                  <a:schemeClr val="dk1"/>
                </a:solidFill>
                <a:latin typeface="Calibri"/>
                <a:sym typeface="Calibri"/>
              </a:rPr>
              <a:t>creen espacio </a:t>
            </a:r>
            <a:r>
              <a:rPr lang="es-ES" sz="1400" dirty="0" smtClean="0">
                <a:solidFill>
                  <a:schemeClr val="dk1"/>
                </a:solidFill>
                <a:latin typeface="Calibri"/>
                <a:sym typeface="Calibri"/>
              </a:rPr>
              <a:t>extra. </a:t>
            </a:r>
            <a:r>
              <a:rPr lang="es-ES" sz="1400" dirty="0">
                <a:solidFill>
                  <a:schemeClr val="dk1"/>
                </a:solidFill>
                <a:latin typeface="Calibri"/>
                <a:sym typeface="Calibri"/>
              </a:rPr>
              <a:t>Mientras se acomodan reproduzca música de fondo (opcional). </a:t>
            </a:r>
            <a:endParaRPr lang="es-ES" sz="1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175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AutoNum type="arabicPeriod"/>
            </a:pPr>
            <a:r>
              <a:rPr lang="es-ES" sz="1400" dirty="0" smtClean="0">
                <a:solidFill>
                  <a:schemeClr val="dk1"/>
                </a:solidFill>
                <a:latin typeface="Calibri"/>
                <a:sym typeface="Calibri"/>
              </a:rPr>
              <a:t>Pídales </a:t>
            </a:r>
            <a:r>
              <a:rPr lang="es-ES" sz="1400" dirty="0">
                <a:solidFill>
                  <a:schemeClr val="dk1"/>
                </a:solidFill>
                <a:latin typeface="Calibri"/>
                <a:sym typeface="Calibri"/>
              </a:rPr>
              <a:t>que cierren los ojos y piensen en silencio sobre qué hacen </a:t>
            </a:r>
            <a:r>
              <a:rPr lang="es-ES" sz="1400" dirty="0" smtClean="0">
                <a:solidFill>
                  <a:schemeClr val="dk1"/>
                </a:solidFill>
                <a:latin typeface="Calibri"/>
                <a:sym typeface="Calibri"/>
              </a:rPr>
              <a:t>luego </a:t>
            </a:r>
            <a:r>
              <a:rPr lang="es-ES" sz="1400" dirty="0">
                <a:solidFill>
                  <a:schemeClr val="dk1"/>
                </a:solidFill>
                <a:latin typeface="Calibri"/>
                <a:sym typeface="Calibri"/>
              </a:rPr>
              <a:t>del horario laboral:</a:t>
            </a:r>
            <a:endParaRPr lang="es-ES" sz="1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lvl="1" indent="-3175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AutoNum type="alphaLcPeriod"/>
            </a:pPr>
            <a:r>
              <a:rPr lang="es-ES" dirty="0">
                <a:solidFill>
                  <a:schemeClr val="dk1"/>
                </a:solidFill>
                <a:latin typeface="Calibri"/>
                <a:sym typeface="Calibri"/>
              </a:rPr>
              <a:t>Imagine qué hace cuando termina su día laboral y se dirige a buscar a su hijo(a) o hijos.</a:t>
            </a:r>
            <a:endParaRPr lang="es-ES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lvl="1" indent="-3175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AutoNum type="alphaLcPeriod"/>
            </a:pPr>
            <a:r>
              <a:rPr lang="es-ES" dirty="0">
                <a:solidFill>
                  <a:schemeClr val="dk1"/>
                </a:solidFill>
                <a:latin typeface="Calibri"/>
                <a:sym typeface="Calibri"/>
              </a:rPr>
              <a:t>¿Dónde cuidan de su hijo(a) mientras usted está en el trabajo? Imagine qué sucede cuando recoge a su hijo para regresar a casa al final del </a:t>
            </a:r>
            <a:r>
              <a:rPr lang="es-ES" dirty="0" smtClean="0">
                <a:solidFill>
                  <a:schemeClr val="dk1"/>
                </a:solidFill>
                <a:latin typeface="Calibri"/>
                <a:sym typeface="Calibri"/>
              </a:rPr>
              <a:t>día.</a:t>
            </a:r>
            <a:endParaRPr lang="es-ES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lvl="1" indent="-3175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AutoNum type="alphaLcPeriod"/>
            </a:pPr>
            <a:r>
              <a:rPr lang="es-ES" dirty="0">
                <a:solidFill>
                  <a:schemeClr val="dk1"/>
                </a:solidFill>
                <a:latin typeface="Calibri"/>
                <a:sym typeface="Calibri"/>
              </a:rPr>
              <a:t>Una vez que llegan a casa, ¿qué hacen?</a:t>
            </a:r>
            <a:endParaRPr lang="es-ES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lvl="1" indent="-3175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AutoNum type="alphaLcPeriod"/>
            </a:pPr>
            <a:r>
              <a:rPr lang="es-ES" dirty="0">
                <a:solidFill>
                  <a:schemeClr val="dk1"/>
                </a:solidFill>
                <a:latin typeface="Calibri"/>
                <a:sym typeface="Calibri"/>
              </a:rPr>
              <a:t>¿Quién prepara la cena, y cómo?</a:t>
            </a:r>
            <a:endParaRPr lang="es-ES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lvl="1" indent="-317500" algn="l" rtl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400"/>
              <a:buFont typeface="Calibri"/>
              <a:buAutoNum type="alphaLcPeriod"/>
            </a:pPr>
            <a:r>
              <a:rPr lang="es-ES" dirty="0">
                <a:solidFill>
                  <a:schemeClr val="dk1"/>
                </a:solidFill>
                <a:latin typeface="Calibri"/>
                <a:sym typeface="Calibri"/>
              </a:rPr>
              <a:t>Imagine una de sus mejores tardecitas o momentos en las tardes con su hijo(a). </a:t>
            </a:r>
            <a:endParaRPr lang="es-ES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8" name="Google Shape;108;p21"/>
          <p:cNvSpPr txBox="1">
            <a:spLocks noGrp="1"/>
          </p:cNvSpPr>
          <p:nvPr>
            <p:ph type="body" idx="1"/>
          </p:nvPr>
        </p:nvSpPr>
        <p:spPr>
          <a:xfrm>
            <a:off x="4981650" y="331625"/>
            <a:ext cx="3915300" cy="799500"/>
          </a:xfrm>
          <a:prstGeom prst="rect">
            <a:avLst/>
          </a:prstGeom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b="1">
                <a:latin typeface="Calibri"/>
                <a:sym typeface="Calibri"/>
              </a:rPr>
              <a:t>Materiales</a:t>
            </a:r>
            <a:endParaRPr lang="es-ES" b="1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>
                <a:latin typeface="Calibri"/>
                <a:sym typeface="Calibri"/>
              </a:rPr>
              <a:t>-Música (de su teléfono, radio, etc.)</a:t>
            </a:r>
            <a:endParaRPr lang="es-ES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9" name="Google Shape;109;p21"/>
          <p:cNvSpPr txBox="1">
            <a:spLocks noGrp="1"/>
          </p:cNvSpPr>
          <p:nvPr>
            <p:ph type="body" idx="1"/>
          </p:nvPr>
        </p:nvSpPr>
        <p:spPr>
          <a:xfrm>
            <a:off x="376350" y="1240971"/>
            <a:ext cx="8520600" cy="3477429"/>
          </a:xfrm>
          <a:prstGeom prst="rect">
            <a:avLst/>
          </a:prstGeom>
          <a:ln w="19050" cap="flat" cmpd="sng">
            <a:solidFill>
              <a:srgbClr val="000000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s-ES" dirty="0"/>
              <a:t> 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2176</TotalTime>
  <Words>1715</Words>
  <Application>Microsoft Office PowerPoint</Application>
  <PresentationFormat>On-screen Show (16:9)</PresentationFormat>
  <Paragraphs>119</Paragraphs>
  <Slides>23</Slides>
  <Notes>22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4" baseType="lpstr">
      <vt:lpstr>Simple Light</vt:lpstr>
      <vt:lpstr>¡Juntos Nos Movemos!</vt:lpstr>
      <vt:lpstr>PowerPoint Presentation</vt:lpstr>
      <vt:lpstr>Actividad para romper el hielo ¡Movámonos!</vt:lpstr>
      <vt:lpstr>PowerPoint Presentation</vt:lpstr>
      <vt:lpstr>Presentaciones</vt:lpstr>
      <vt:lpstr>PowerPoint Presentation</vt:lpstr>
      <vt:lpstr>¿De qué se trata esta capacitación? </vt:lpstr>
      <vt:lpstr>PowerPoint Presentation</vt:lpstr>
      <vt:lpstr>Piense en su día</vt:lpstr>
      <vt:lpstr>PowerPoint Presentation</vt:lpstr>
      <vt:lpstr>Intercambio en grupo</vt:lpstr>
      <vt:lpstr>PowerPoint Presentation</vt:lpstr>
      <vt:lpstr>Haga su mapa, parte uno: ¡Lluvia de ideas!</vt:lpstr>
      <vt:lpstr>PowerPoint Presentation</vt:lpstr>
      <vt:lpstr>Haga su mapa, segunda parte: ¡Más lluvia de ideas y dibujos!</vt:lpstr>
      <vt:lpstr>PowerPoint Presentation</vt:lpstr>
      <vt:lpstr>Juego de palomitas de maíz</vt:lpstr>
      <vt:lpstr>Hoja de trabajo Mi Semana</vt:lpstr>
      <vt:lpstr>Creación de un plan de actividades</vt:lpstr>
      <vt:lpstr>PowerPoint Presentation</vt:lpstr>
      <vt:lpstr>Reflexión en grupo</vt:lpstr>
      <vt:lpstr>PowerPoint Presentation</vt:lpstr>
      <vt:lpstr>Cierre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¡Juntos Nos Movemos!</dc:title>
  <dc:creator>Marianela</dc:creator>
  <cp:lastModifiedBy>mreiter</cp:lastModifiedBy>
  <cp:revision>72</cp:revision>
  <dcterms:modified xsi:type="dcterms:W3CDTF">2020-02-27T16:57:22Z</dcterms:modified>
</cp:coreProperties>
</file>